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343" r:id="rId3"/>
    <p:sldId id="258" r:id="rId4"/>
    <p:sldId id="259" r:id="rId5"/>
    <p:sldId id="338" r:id="rId6"/>
    <p:sldId id="261" r:id="rId7"/>
    <p:sldId id="279" r:id="rId8"/>
    <p:sldId id="282" r:id="rId9"/>
    <p:sldId id="283" r:id="rId10"/>
    <p:sldId id="344" r:id="rId11"/>
    <p:sldId id="290" r:id="rId12"/>
    <p:sldId id="292" r:id="rId13"/>
    <p:sldId id="291" r:id="rId14"/>
    <p:sldId id="293" r:id="rId15"/>
    <p:sldId id="294" r:id="rId16"/>
    <p:sldId id="295" r:id="rId17"/>
    <p:sldId id="285" r:id="rId18"/>
    <p:sldId id="284" r:id="rId19"/>
    <p:sldId id="296" r:id="rId20"/>
    <p:sldId id="297" r:id="rId21"/>
    <p:sldId id="264" r:id="rId22"/>
    <p:sldId id="345" r:id="rId23"/>
    <p:sldId id="303" r:id="rId24"/>
    <p:sldId id="265" r:id="rId25"/>
    <p:sldId id="336" r:id="rId26"/>
    <p:sldId id="337" r:id="rId27"/>
    <p:sldId id="335" r:id="rId28"/>
    <p:sldId id="321" r:id="rId29"/>
    <p:sldId id="320" r:id="rId30"/>
    <p:sldId id="314" r:id="rId31"/>
    <p:sldId id="300" r:id="rId32"/>
    <p:sldId id="312" r:id="rId33"/>
    <p:sldId id="315" r:id="rId34"/>
    <p:sldId id="316" r:id="rId35"/>
    <p:sldId id="317" r:id="rId36"/>
    <p:sldId id="318" r:id="rId37"/>
    <p:sldId id="319" r:id="rId38"/>
    <p:sldId id="346" r:id="rId39"/>
    <p:sldId id="311" r:id="rId40"/>
    <p:sldId id="310" r:id="rId41"/>
    <p:sldId id="309" r:id="rId42"/>
    <p:sldId id="347" r:id="rId43"/>
    <p:sldId id="351" r:id="rId44"/>
    <p:sldId id="350" r:id="rId45"/>
    <p:sldId id="348" r:id="rId46"/>
    <p:sldId id="349" r:id="rId47"/>
    <p:sldId id="322" r:id="rId48"/>
    <p:sldId id="304" r:id="rId49"/>
    <p:sldId id="267" r:id="rId50"/>
    <p:sldId id="278" r:id="rId51"/>
    <p:sldId id="277" r:id="rId52"/>
    <p:sldId id="355" r:id="rId53"/>
    <p:sldId id="299" r:id="rId54"/>
    <p:sldId id="327" r:id="rId55"/>
    <p:sldId id="352" r:id="rId56"/>
    <p:sldId id="353" r:id="rId57"/>
    <p:sldId id="354" r:id="rId58"/>
    <p:sldId id="274" r:id="rId59"/>
    <p:sldId id="271" r:id="rId60"/>
    <p:sldId id="328" r:id="rId61"/>
    <p:sldId id="329" r:id="rId62"/>
    <p:sldId id="339" r:id="rId63"/>
    <p:sldId id="340" r:id="rId64"/>
    <p:sldId id="331" r:id="rId65"/>
    <p:sldId id="332" r:id="rId66"/>
    <p:sldId id="341" r:id="rId67"/>
    <p:sldId id="342" r:id="rId68"/>
    <p:sldId id="273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62" autoAdjust="0"/>
    <p:restoredTop sz="94629" autoAdjust="0"/>
  </p:normalViewPr>
  <p:slideViewPr>
    <p:cSldViewPr>
      <p:cViewPr varScale="1">
        <p:scale>
          <a:sx n="62" d="100"/>
          <a:sy n="62" d="100"/>
        </p:scale>
        <p:origin x="-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1DD352A-703F-44CD-88D3-691A07AA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352A-703F-44CD-88D3-691A07AAB71D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D443-4C2D-4040-86A8-A3F21E72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D469-F865-49FF-8667-16474753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D584-E460-46A8-82A9-251B8D1B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3E00F-2369-4163-97A4-F6AD8EA9D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046C-2439-41CE-ACF6-50B1D9894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43C1-A401-40E5-938A-1D76AF876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ABADB-4DCE-4BFA-B47F-E2E48DB2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092B-76F6-419F-8308-428130912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3BDF-DB30-4C8E-9861-CB30A1B5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DC01D-2100-401A-B31E-23C9C01A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CCC4-D08F-4791-902C-8CD5CE9F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A62650-B876-438B-9C54-269AE8F4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6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62.xml"/><Relationship Id="rId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6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62.xml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dic.academic.ru/pictures/wiki/files/50/250px-max_weber_1894.jpg&amp;imgrefurl=http://dic.academic.ru/dic.nsf/ruwiki/624503&amp;h=334&amp;w=250&amp;sz=14&amp;tbnid=ZBNu8oNtMfW5eM:&amp;tbnh=260&amp;tbnw=194&amp;prev=/images?q=%D0%9C%D0%B0%D0%BA%D1%81+%D0%B2%D0%B5%D0%B1%D0%B5%D1%80+%D1%84%D0%BE%D1%82%D0%BE&amp;zoom=1&amp;q=%D0%9C%D0%B0%D0%BA%D1%81+%D0%B2%D0%B5%D0%B1%D0%B5%D1%80+%D1%84%D0%BE%D1%82%D0%BE&amp;hl=ru&amp;usg=__nb-7D_flDj3R1m5HBtBprPEKZxs=&amp;sa=X&amp;ei=6WqBTIK5NI2VOIaKlYoO&amp;ved=0CB0Q9QEwA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326437" cy="4538662"/>
          </a:xfrm>
        </p:spPr>
        <p:txBody>
          <a:bodyPr/>
          <a:lstStyle/>
          <a:p>
            <a:pPr algn="ctr" eaLnBrk="1" hangingPunct="1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ПРЕДМЕТ </a:t>
            </a:r>
            <a:br>
              <a:rPr lang="ru-RU" sz="4800" b="1" dirty="0" smtClean="0"/>
            </a:br>
            <a:r>
              <a:rPr lang="ru-RU" sz="4800" b="1" dirty="0" smtClean="0"/>
              <a:t>ПСИХОЛОГИИ </a:t>
            </a:r>
            <a:r>
              <a:rPr lang="ru-RU" sz="4800" b="1" dirty="0" smtClean="0"/>
              <a:t>УПРАВЛЕНИЯ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857375" y="1500188"/>
            <a:ext cx="6826250" cy="4625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Лекция 1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929687" cy="62865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	Это обусловлено существующей в организации иерархией, структурой, культурой: нормами и традициями, различными задачами, которые решают организации, тем, что существуют различные виды управленческой деятельности, и личностными особенностями людей, осуществляющих управление.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Роль менеджера в организации: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572500" cy="4929188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менеджеры обеспечивают выполнение организацией ее </a:t>
            </a:r>
          </a:p>
          <a:p>
            <a:pPr eaLnBrk="1" hangingPunct="1">
              <a:buFontTx/>
              <a:buNone/>
            </a:pPr>
            <a:r>
              <a:rPr lang="ru-RU" sz="3200" b="1" smtClean="0"/>
              <a:t>	основного предназначения;</a:t>
            </a:r>
          </a:p>
          <a:p>
            <a:pPr eaLnBrk="1" hangingPunct="1"/>
            <a:r>
              <a:rPr lang="ru-RU" sz="3200" b="1" smtClean="0"/>
              <a:t> менеджеры проектируют и устанавливают взаимодействие</a:t>
            </a:r>
          </a:p>
          <a:p>
            <a:pPr eaLnBrk="1" hangingPunct="1">
              <a:buFontTx/>
              <a:buNone/>
            </a:pPr>
            <a:r>
              <a:rPr lang="ru-RU" sz="3200" b="1" smtClean="0"/>
              <a:t>	между отдельными операциями и действиями, выполняемыми в организации;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Роль менеджера в организации: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572500" cy="4929188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менеджеры </a:t>
            </a:r>
            <a:r>
              <a:rPr lang="ru-RU" sz="3200" b="1" smtClean="0">
                <a:solidFill>
                  <a:srgbClr val="FF0000"/>
                </a:solidFill>
              </a:rPr>
              <a:t>разрабатывают</a:t>
            </a:r>
            <a:r>
              <a:rPr lang="ru-RU" sz="3200" b="1" smtClean="0"/>
              <a:t> </a:t>
            </a:r>
            <a:r>
              <a:rPr lang="ru-RU" sz="3200" b="1" smtClean="0">
                <a:solidFill>
                  <a:srgbClr val="FF0000"/>
                </a:solidFill>
              </a:rPr>
              <a:t>стратегии</a:t>
            </a:r>
            <a:r>
              <a:rPr lang="ru-RU" sz="3200" b="1" smtClean="0"/>
              <a:t> поведения организации </a:t>
            </a:r>
            <a:r>
              <a:rPr lang="ru-RU" sz="3200" b="1" smtClean="0">
                <a:solidFill>
                  <a:srgbClr val="FF0000"/>
                </a:solidFill>
              </a:rPr>
              <a:t>в</a:t>
            </a:r>
            <a:r>
              <a:rPr lang="ru-RU" sz="3200" b="1" smtClean="0"/>
              <a:t> </a:t>
            </a:r>
            <a:r>
              <a:rPr lang="ru-RU" sz="3200" b="1" smtClean="0">
                <a:solidFill>
                  <a:srgbClr val="FF0000"/>
                </a:solidFill>
              </a:rPr>
              <a:t>изменяющемся</a:t>
            </a:r>
            <a:r>
              <a:rPr lang="ru-RU" sz="3200" b="1" smtClean="0"/>
              <a:t> </a:t>
            </a:r>
            <a:r>
              <a:rPr lang="ru-RU" sz="3200" b="1" smtClean="0">
                <a:solidFill>
                  <a:srgbClr val="FF0000"/>
                </a:solidFill>
              </a:rPr>
              <a:t>окружении</a:t>
            </a:r>
            <a:r>
              <a:rPr lang="ru-RU" sz="3200" b="1" smtClean="0"/>
              <a:t>;</a:t>
            </a:r>
          </a:p>
          <a:p>
            <a:pPr eaLnBrk="1" hangingPunct="1"/>
            <a:r>
              <a:rPr lang="ru-RU" sz="3200" b="1" smtClean="0"/>
              <a:t>менеджеры обеспечивают служение организации интересам тех лиц и учреждений, которые контролируют организацию;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Роль менеджера в организации: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572500" cy="4929188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менеджеры </a:t>
            </a:r>
            <a:r>
              <a:rPr lang="ru-RU" sz="3200" b="1" smtClean="0">
                <a:solidFill>
                  <a:srgbClr val="FF0000"/>
                </a:solidFill>
              </a:rPr>
              <a:t>являются основным информационным звеном </a:t>
            </a:r>
            <a:r>
              <a:rPr lang="ru-RU" sz="3200" b="1" smtClean="0"/>
              <a:t>связи организации с окружением;</a:t>
            </a:r>
          </a:p>
          <a:p>
            <a:pPr eaLnBrk="1" hangingPunct="1"/>
            <a:r>
              <a:rPr lang="ru-RU" sz="3200" b="1" smtClean="0"/>
              <a:t>менеджеры несут формальную </a:t>
            </a:r>
            <a:r>
              <a:rPr lang="ru-RU" sz="3200" b="1" smtClean="0">
                <a:solidFill>
                  <a:srgbClr val="FF0000"/>
                </a:solidFill>
              </a:rPr>
              <a:t>ответственность </a:t>
            </a:r>
            <a:r>
              <a:rPr lang="ru-RU" sz="3200" b="1" smtClean="0"/>
              <a:t>за результаты деятельности организации;</a:t>
            </a:r>
          </a:p>
          <a:p>
            <a:pPr eaLnBrk="1" hangingPunct="1"/>
            <a:r>
              <a:rPr lang="ru-RU" sz="3200" b="1" smtClean="0"/>
              <a:t>менеджеры официально представляют организацию в церемониальных мероприятиях.</a:t>
            </a:r>
          </a:p>
          <a:p>
            <a:pPr eaLnBrk="1" hangingPunct="1"/>
            <a:endParaRPr lang="ru-RU" sz="32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572500" cy="50006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Принятие управленческих решений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572500" cy="5143500"/>
          </a:xfrm>
        </p:spPr>
        <p:txBody>
          <a:bodyPr/>
          <a:lstStyle/>
          <a:p>
            <a:pPr marL="0" indent="179388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Менеджер определяет направление движения организации, решает вопросы распределения ресурсов, осуществляет текущие корректировки и т.п.</a:t>
            </a:r>
          </a:p>
          <a:p>
            <a:pPr marL="0" indent="179388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Право принятия управленческих решений имеет только менеджер. </a:t>
            </a:r>
          </a:p>
          <a:p>
            <a:pPr marL="0" indent="179388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Будучи наделенным правом принятия решения, </a:t>
            </a:r>
            <a:r>
              <a:rPr lang="ru-RU" sz="2400" b="1" smtClean="0">
                <a:solidFill>
                  <a:srgbClr val="FF0000"/>
                </a:solidFill>
              </a:rPr>
              <a:t>менеджер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FF0000"/>
                </a:solidFill>
              </a:rPr>
              <a:t>несет ответственность </a:t>
            </a:r>
            <a:r>
              <a:rPr lang="ru-RU" sz="2400" b="1" smtClean="0"/>
              <a:t>за последствия принятого решения. </a:t>
            </a:r>
          </a:p>
          <a:p>
            <a:pPr marL="0" indent="179388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Поэтому менеджер должен не только уметь выбрать наилучший вариант решения. Менеджер должен </a:t>
            </a:r>
            <a:r>
              <a:rPr lang="ru-RU" sz="2400" b="1" smtClean="0">
                <a:solidFill>
                  <a:srgbClr val="FF0000"/>
                </a:solidFill>
              </a:rPr>
              <a:t>решиться</a:t>
            </a:r>
            <a:r>
              <a:rPr lang="ru-RU" sz="2400" b="1" smtClean="0"/>
              <a:t> на то, чтобы </a:t>
            </a:r>
            <a:r>
              <a:rPr lang="ru-RU" sz="2400" b="1" smtClean="0">
                <a:solidFill>
                  <a:srgbClr val="FF0000"/>
                </a:solidFill>
              </a:rPr>
              <a:t>рискнуть</a:t>
            </a:r>
            <a:r>
              <a:rPr lang="ru-RU" sz="2400" b="1" smtClean="0"/>
              <a:t> повести руководимый им коллектив в определенном направлении.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572500" cy="50006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Информационный аспект менеджмента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572500" cy="51435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		</a:t>
            </a:r>
            <a:r>
              <a:rPr lang="ru-RU" sz="2400" b="1" smtClean="0"/>
              <a:t>Менеджер собирает информацию о внутренней и внешней среде, распространяет информацию в виде фактов и нормативных установок, разъясняет политику и основные цели организации. 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		</a:t>
            </a:r>
          </a:p>
          <a:p>
            <a:pPr algn="just" eaLnBrk="1" hangingPunct="1">
              <a:buFontTx/>
              <a:buNone/>
            </a:pPr>
            <a:r>
              <a:rPr lang="ru-RU" sz="2400" b="1" smtClean="0"/>
              <a:t>		От того, насколько менеджер владеет информацией, насколько он может ясно и </a:t>
            </a:r>
            <a:r>
              <a:rPr lang="ru-RU" sz="2400" b="1" smtClean="0">
                <a:solidFill>
                  <a:srgbClr val="FF0000"/>
                </a:solidFill>
              </a:rPr>
              <a:t>четко доводить информацию </a:t>
            </a:r>
            <a:r>
              <a:rPr lang="ru-RU" sz="2400" b="1" smtClean="0"/>
              <a:t>до членов организации, очень сильно зависит результат его работы.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572500" cy="50006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Управление человеческими ресурсами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572500" cy="5143500"/>
          </a:xfrm>
        </p:spPr>
        <p:txBody>
          <a:bodyPr/>
          <a:lstStyle/>
          <a:p>
            <a:pPr indent="45720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b="1" dirty="0" smtClean="0"/>
              <a:t>Менеджер </a:t>
            </a:r>
            <a:r>
              <a:rPr lang="ru-RU" sz="2400" b="1" dirty="0" smtClean="0">
                <a:solidFill>
                  <a:srgbClr val="FF0000"/>
                </a:solidFill>
              </a:rPr>
              <a:t>формирует отношения внутри </a:t>
            </a:r>
            <a:r>
              <a:rPr lang="ru-RU" sz="2400" b="1" dirty="0" smtClean="0"/>
              <a:t>и вне </a:t>
            </a:r>
            <a:r>
              <a:rPr lang="ru-RU" sz="2400" b="1" dirty="0" smtClean="0">
                <a:solidFill>
                  <a:srgbClr val="FF0000"/>
                </a:solidFill>
              </a:rPr>
              <a:t>организации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мотивирует</a:t>
            </a:r>
            <a:r>
              <a:rPr lang="ru-RU" sz="2400" b="1" dirty="0" smtClean="0"/>
              <a:t> членов организации на достижение целей, координирует  усилия. </a:t>
            </a:r>
          </a:p>
          <a:p>
            <a:pPr indent="457200" algn="just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/>
          </a:p>
          <a:p>
            <a:pPr indent="45720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Поддержка членами коллектива </a:t>
            </a:r>
            <a:r>
              <a:rPr lang="ru-RU" sz="2400" b="1" dirty="0" smtClean="0"/>
              <a:t>своего руководителя в современных условиях является базой, без которой ни один менеджер, каким грамотным специалистом он ни был, не сможет успешно управлять своим коллективом.</a:t>
            </a:r>
          </a:p>
          <a:p>
            <a:pPr eaLnBrk="1" hangingPunct="1">
              <a:buFontTx/>
              <a:buNone/>
              <a:defRPr/>
            </a:pP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Менеджеры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являются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ключевыми людьми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в организации.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/>
              <a:t>	Как Вы думаете, что является объектом управления со стороны менеджмента ?</a:t>
            </a:r>
          </a:p>
          <a:p>
            <a:pPr eaLnBrk="1" hangingPunct="1">
              <a:buFontTx/>
              <a:buNone/>
            </a:pPr>
            <a:r>
              <a:rPr lang="ru-RU" sz="3200" b="1" smtClean="0"/>
              <a:t>	Каковы элементы организации?</a:t>
            </a:r>
          </a:p>
          <a:p>
            <a:pPr algn="ctr" eaLnBrk="1" hangingPunct="1">
              <a:buFontTx/>
              <a:buNone/>
            </a:pPr>
            <a:endParaRPr lang="ru-RU" sz="3200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/>
              <a:t>	Объектом управления со стороны менеджмента являются:</a:t>
            </a:r>
          </a:p>
          <a:p>
            <a:pPr algn="ctr" eaLnBrk="1" hangingPunct="1">
              <a:buFontTx/>
              <a:buNone/>
            </a:pPr>
            <a:endParaRPr lang="ru-RU" sz="3200" b="1" smtClean="0"/>
          </a:p>
          <a:p>
            <a:pPr eaLnBrk="1" hangingPunct="1"/>
            <a:r>
              <a:rPr lang="ru-RU" sz="3200" b="1" smtClean="0"/>
              <a:t>производство;</a:t>
            </a:r>
          </a:p>
          <a:p>
            <a:pPr eaLnBrk="1" hangingPunct="1"/>
            <a:r>
              <a:rPr lang="ru-RU" sz="3200" b="1" smtClean="0"/>
              <a:t>маркетинг;</a:t>
            </a:r>
          </a:p>
          <a:p>
            <a:pPr eaLnBrk="1" hangingPunct="1"/>
            <a:r>
              <a:rPr lang="ru-RU" sz="3200" b="1" smtClean="0"/>
              <a:t>финансы;</a:t>
            </a:r>
          </a:p>
          <a:p>
            <a:pPr eaLnBrk="1" hangingPunct="1"/>
            <a:r>
              <a:rPr lang="ru-RU" sz="3200" b="1" smtClean="0"/>
              <a:t>учет и анализ хозяйственной деятельности;</a:t>
            </a:r>
          </a:p>
          <a:p>
            <a:pPr eaLnBrk="1" hangingPunct="1"/>
            <a:r>
              <a:rPr lang="ru-RU" sz="3200" b="1" smtClean="0"/>
              <a:t>человеческие ресурсы.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8112153" cy="1219200"/>
          </a:xfrm>
        </p:spPr>
        <p:txBody>
          <a:bodyPr/>
          <a:lstStyle/>
          <a:p>
            <a:r>
              <a:rPr lang="ru-RU" dirty="0" smtClean="0"/>
              <a:t>Тематический 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05000"/>
            <a:ext cx="7397773" cy="4381520"/>
          </a:xfrm>
        </p:spPr>
        <p:txBody>
          <a:bodyPr/>
          <a:lstStyle/>
          <a:p>
            <a:r>
              <a:rPr lang="ru-RU" sz="2000" dirty="0" smtClean="0">
                <a:hlinkClick r:id="rId2" action="ppaction://hlinksldjump"/>
              </a:rPr>
              <a:t>Этимология слова «менеджмент»; соотношение понятий «менеджмент» и «управление».</a:t>
            </a:r>
            <a:endParaRPr lang="ru-RU" sz="2000" dirty="0" smtClean="0"/>
          </a:p>
          <a:p>
            <a:pPr lvl="0" algn="just"/>
            <a:r>
              <a:rPr lang="ru-RU" sz="2000" dirty="0" smtClean="0">
                <a:hlinkClick r:id="rId3" action="ppaction://hlinksldjump"/>
              </a:rPr>
              <a:t>Предмет психологии </a:t>
            </a:r>
            <a:r>
              <a:rPr lang="ru-RU" sz="2000" dirty="0" smtClean="0">
                <a:hlinkClick r:id="rId3" action="ppaction://hlinksldjump"/>
              </a:rPr>
              <a:t>управления (менеджмента) </a:t>
            </a:r>
            <a:r>
              <a:rPr lang="ru-RU" sz="2000" dirty="0" smtClean="0">
                <a:hlinkClick r:id="rId3" action="ppaction://hlinksldjump"/>
              </a:rPr>
              <a:t>и ее задачи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dirty="0" smtClean="0">
                <a:hlinkClick r:id="rId4" action="ppaction://hlinksldjump"/>
              </a:rPr>
              <a:t>Основные этапы формирования менеджмента как самостоятельной области знания</a:t>
            </a:r>
            <a:r>
              <a:rPr lang="ru-RU" sz="2000" dirty="0" smtClean="0"/>
              <a:t>. </a:t>
            </a:r>
          </a:p>
          <a:p>
            <a:pPr lvl="0" algn="just"/>
            <a:r>
              <a:rPr lang="ru-RU" sz="2000" dirty="0" smtClean="0">
                <a:hlinkClick r:id="rId4" action="ppaction://hlinksldjump"/>
              </a:rPr>
              <a:t>Научный этап развития менеджмента как самостоятельной области знания. (Ф. Тейлор, М. </a:t>
            </a:r>
            <a:r>
              <a:rPr lang="ru-RU" sz="2000" dirty="0" err="1" smtClean="0">
                <a:hlinkClick r:id="rId4" action="ppaction://hlinksldjump"/>
              </a:rPr>
              <a:t>Фоллет</a:t>
            </a:r>
            <a:r>
              <a:rPr lang="ru-RU" sz="2000" dirty="0" smtClean="0">
                <a:hlinkClick r:id="rId4" action="ppaction://hlinksldjump"/>
              </a:rPr>
              <a:t>, А. </a:t>
            </a:r>
            <a:r>
              <a:rPr lang="ru-RU" sz="2000" dirty="0" err="1" smtClean="0">
                <a:hlinkClick r:id="rId4" action="ppaction://hlinksldjump"/>
              </a:rPr>
              <a:t>Файоль</a:t>
            </a:r>
            <a:r>
              <a:rPr lang="ru-RU" sz="2000" dirty="0" smtClean="0">
                <a:hlinkClick r:id="rId4" action="ppaction://hlinksldjump"/>
              </a:rPr>
              <a:t>, Э. </a:t>
            </a:r>
            <a:r>
              <a:rPr lang="ru-RU" sz="2000" dirty="0" err="1" smtClean="0">
                <a:hlinkClick r:id="rId4" action="ppaction://hlinksldjump"/>
              </a:rPr>
              <a:t>Мэйо</a:t>
            </a:r>
            <a:r>
              <a:rPr lang="ru-RU" sz="2000" dirty="0" smtClean="0">
                <a:hlinkClick r:id="rId4" action="ppaction://hlinksldjump"/>
              </a:rPr>
              <a:t>)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5" action="ppaction://hlinksldjump"/>
              </a:rPr>
              <a:t>Современные (системные)  теории менеджмента: Т. </a:t>
            </a:r>
            <a:r>
              <a:rPr lang="ru-RU" sz="2000" dirty="0" err="1" smtClean="0">
                <a:hlinkClick r:id="rId5" action="ppaction://hlinksldjump"/>
              </a:rPr>
              <a:t>Питерс</a:t>
            </a:r>
            <a:r>
              <a:rPr lang="ru-RU" sz="2000" dirty="0" smtClean="0">
                <a:hlinkClick r:id="rId5" action="ppaction://hlinksldjump"/>
              </a:rPr>
              <a:t> и Р. </a:t>
            </a:r>
            <a:r>
              <a:rPr lang="ru-RU" sz="2000" dirty="0" err="1" smtClean="0">
                <a:hlinkClick r:id="rId5" action="ppaction://hlinksldjump"/>
              </a:rPr>
              <a:t>Уотерман</a:t>
            </a:r>
            <a:r>
              <a:rPr lang="ru-RU" sz="2000" dirty="0" smtClean="0">
                <a:hlinkClick r:id="rId5" action="ppaction://hlinksldjump"/>
              </a:rPr>
              <a:t>, Р. Паскаль, Э. </a:t>
            </a:r>
            <a:r>
              <a:rPr lang="ru-RU" sz="2000" dirty="0" err="1" smtClean="0">
                <a:hlinkClick r:id="rId5" action="ppaction://hlinksldjump"/>
              </a:rPr>
              <a:t>Атос</a:t>
            </a:r>
            <a:r>
              <a:rPr lang="ru-RU" sz="2000" dirty="0" smtClean="0">
                <a:hlinkClick r:id="rId5" action="ppaction://hlinksldjump"/>
              </a:rPr>
              <a:t>, «7-</a:t>
            </a:r>
            <a:r>
              <a:rPr lang="en-US" sz="2000" dirty="0" smtClean="0">
                <a:hlinkClick r:id="rId5" action="ppaction://hlinksldjump"/>
              </a:rPr>
              <a:t>S</a:t>
            </a:r>
            <a:r>
              <a:rPr lang="ru-RU" sz="2000" dirty="0" smtClean="0">
                <a:hlinkClick r:id="rId5" action="ppaction://hlinksldjump"/>
              </a:rPr>
              <a:t>» теория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6" action="ppaction://hlinksldjump"/>
              </a:rPr>
              <a:t>Контрольные вопросы по теме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7" action="ppaction://hlinksldjump"/>
              </a:rPr>
              <a:t>Библиографический список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/>
              <a:t>	Что такое «управление»?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285875" y="785813"/>
            <a:ext cx="7397750" cy="5340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	Управление</a:t>
            </a:r>
            <a:r>
              <a:rPr lang="ru-RU" smtClean="0"/>
              <a:t> – это воздействие на организационную систему с целью её перевода из существующего в желательное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8112153" cy="1219200"/>
          </a:xfrm>
        </p:spPr>
        <p:txBody>
          <a:bodyPr/>
          <a:lstStyle/>
          <a:p>
            <a:r>
              <a:rPr lang="ru-RU" dirty="0" smtClean="0"/>
              <a:t>Тематический 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05000"/>
            <a:ext cx="7397773" cy="4381520"/>
          </a:xfrm>
        </p:spPr>
        <p:txBody>
          <a:bodyPr/>
          <a:lstStyle/>
          <a:p>
            <a:r>
              <a:rPr lang="ru-RU" sz="2000" dirty="0" smtClean="0">
                <a:hlinkClick r:id="rId2" action="ppaction://hlinksldjump"/>
              </a:rPr>
              <a:t>Этимология слова «менеджмент»; соотношение понятий «менеджмент» и «управление».</a:t>
            </a:r>
            <a:endParaRPr lang="ru-RU" sz="2000" dirty="0" smtClean="0"/>
          </a:p>
          <a:p>
            <a:pPr lvl="0" algn="just"/>
            <a:r>
              <a:rPr lang="ru-RU" sz="2000" dirty="0" smtClean="0">
                <a:hlinkClick r:id="rId3" action="ppaction://hlinksldjump"/>
              </a:rPr>
              <a:t>Предмет психологии менеджмента и ее задачи</a:t>
            </a:r>
            <a:r>
              <a:rPr lang="ru-RU" sz="2000" dirty="0" smtClean="0"/>
              <a:t>.</a:t>
            </a:r>
          </a:p>
          <a:p>
            <a:pPr lvl="0" algn="just"/>
            <a:r>
              <a:rPr lang="ru-RU" sz="2000" dirty="0" smtClean="0">
                <a:hlinkClick r:id="rId4" action="ppaction://hlinksldjump"/>
              </a:rPr>
              <a:t>Основные этапы формирования менеджмента как самостоятельной области знания</a:t>
            </a:r>
            <a:r>
              <a:rPr lang="ru-RU" sz="2000" dirty="0" smtClean="0"/>
              <a:t>. </a:t>
            </a:r>
          </a:p>
          <a:p>
            <a:pPr lvl="0" algn="just"/>
            <a:r>
              <a:rPr lang="ru-RU" sz="2000" dirty="0" smtClean="0">
                <a:hlinkClick r:id="rId4" action="ppaction://hlinksldjump"/>
              </a:rPr>
              <a:t>Научный этап развития менеджмента как самостоятельной области знания. (Ф. Тейлор, М. </a:t>
            </a:r>
            <a:r>
              <a:rPr lang="ru-RU" sz="2000" dirty="0" err="1" smtClean="0">
                <a:hlinkClick r:id="rId4" action="ppaction://hlinksldjump"/>
              </a:rPr>
              <a:t>Фоллет</a:t>
            </a:r>
            <a:r>
              <a:rPr lang="ru-RU" sz="2000" dirty="0" smtClean="0">
                <a:hlinkClick r:id="rId4" action="ppaction://hlinksldjump"/>
              </a:rPr>
              <a:t>, А. </a:t>
            </a:r>
            <a:r>
              <a:rPr lang="ru-RU" sz="2000" dirty="0" err="1" smtClean="0">
                <a:hlinkClick r:id="rId4" action="ppaction://hlinksldjump"/>
              </a:rPr>
              <a:t>Файоль</a:t>
            </a:r>
            <a:r>
              <a:rPr lang="ru-RU" sz="2000" dirty="0" smtClean="0">
                <a:hlinkClick r:id="rId4" action="ppaction://hlinksldjump"/>
              </a:rPr>
              <a:t>, Э. </a:t>
            </a:r>
            <a:r>
              <a:rPr lang="ru-RU" sz="2000" dirty="0" err="1" smtClean="0">
                <a:hlinkClick r:id="rId4" action="ppaction://hlinksldjump"/>
              </a:rPr>
              <a:t>Мэйо</a:t>
            </a:r>
            <a:r>
              <a:rPr lang="ru-RU" sz="2000" dirty="0" smtClean="0">
                <a:hlinkClick r:id="rId4" action="ppaction://hlinksldjump"/>
              </a:rPr>
              <a:t>)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5" action="ppaction://hlinksldjump"/>
              </a:rPr>
              <a:t>Современные (системные)  теории менеджмента: Т. </a:t>
            </a:r>
            <a:r>
              <a:rPr lang="ru-RU" sz="2000" dirty="0" err="1" smtClean="0">
                <a:hlinkClick r:id="rId5" action="ppaction://hlinksldjump"/>
              </a:rPr>
              <a:t>Питерс</a:t>
            </a:r>
            <a:r>
              <a:rPr lang="ru-RU" sz="2000" dirty="0" smtClean="0">
                <a:hlinkClick r:id="rId5" action="ppaction://hlinksldjump"/>
              </a:rPr>
              <a:t> и Р. </a:t>
            </a:r>
            <a:r>
              <a:rPr lang="ru-RU" sz="2000" dirty="0" err="1" smtClean="0">
                <a:hlinkClick r:id="rId5" action="ppaction://hlinksldjump"/>
              </a:rPr>
              <a:t>Уотерман</a:t>
            </a:r>
            <a:r>
              <a:rPr lang="ru-RU" sz="2000" dirty="0" smtClean="0">
                <a:hlinkClick r:id="rId5" action="ppaction://hlinksldjump"/>
              </a:rPr>
              <a:t>, Р. Паскаль, Э. </a:t>
            </a:r>
            <a:r>
              <a:rPr lang="ru-RU" sz="2000" dirty="0" err="1" smtClean="0">
                <a:hlinkClick r:id="rId5" action="ppaction://hlinksldjump"/>
              </a:rPr>
              <a:t>Атос</a:t>
            </a:r>
            <a:r>
              <a:rPr lang="ru-RU" sz="2000" dirty="0" smtClean="0">
                <a:hlinkClick r:id="rId5" action="ppaction://hlinksldjump"/>
              </a:rPr>
              <a:t>, «7-</a:t>
            </a:r>
            <a:r>
              <a:rPr lang="en-US" sz="2000" dirty="0" smtClean="0">
                <a:hlinkClick r:id="rId5" action="ppaction://hlinksldjump"/>
              </a:rPr>
              <a:t>S</a:t>
            </a:r>
            <a:r>
              <a:rPr lang="ru-RU" sz="2000" dirty="0" smtClean="0">
                <a:hlinkClick r:id="rId5" action="ppaction://hlinksldjump"/>
              </a:rPr>
              <a:t>» теория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6" action="ppaction://hlinksldjump"/>
              </a:rPr>
              <a:t>Контрольные вопросы по теме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>
                <a:hlinkClick r:id="rId7" action="ppaction://hlinksldjump"/>
              </a:rPr>
              <a:t>Библиографический список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7969250" cy="5340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4000" b="1" dirty="0" smtClean="0"/>
              <a:t>Так что–же такое психология менеджмента?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715375" cy="928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3200" b="1" smtClean="0"/>
              <a:t>Психология менеджмента наука о: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183562" cy="4286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психологическом содержании и структуре управленческой деятельности,</a:t>
            </a:r>
          </a:p>
        </p:txBody>
      </p:sp>
      <p:pic>
        <p:nvPicPr>
          <p:cNvPr id="4" name="Содержимое 9" descr="http://www.alfasat.info/images/biz_soln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http://www.alfasat.info/images/biz_soln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571625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183562" cy="44291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b="1" dirty="0" smtClean="0"/>
              <a:t>психологических особенностях личности руководителя,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dirty="0" smtClean="0"/>
              <a:t>фото с сайта http://biztimes.ru/, </a:t>
            </a:r>
            <a:r>
              <a:rPr lang="ru-RU" sz="1200" dirty="0" err="1" smtClean="0"/>
              <a:t>www.google.ru</a:t>
            </a:r>
            <a:r>
              <a:rPr lang="ru-RU" sz="1200" dirty="0" smtClean="0"/>
              <a:t>/</a:t>
            </a:r>
            <a:r>
              <a:rPr lang="ru-RU" sz="1200" dirty="0" err="1" smtClean="0"/>
              <a:t>images</a:t>
            </a:r>
            <a:r>
              <a:rPr lang="ru-RU" sz="1200" dirty="0" smtClean="0"/>
              <a:t> /</a:t>
            </a:r>
            <a:endParaRPr lang="ru-RU" sz="1200" b="1" dirty="0" smtClean="0"/>
          </a:p>
        </p:txBody>
      </p:sp>
      <p:pic>
        <p:nvPicPr>
          <p:cNvPr id="5" name="Рисунок 4" descr="http://farm3.static.flickr.com/2187/2291079538_c70554a56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857375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zarplata.ru/articles/content/7264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3286125"/>
            <a:ext cx="28654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 flipV="1">
            <a:off x="428625" y="1285875"/>
            <a:ext cx="8715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8625" y="357188"/>
            <a:ext cx="8715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Психология менеджмента наука о: </a:t>
            </a: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183562" cy="4286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ru-RU" b="1" dirty="0" smtClean="0"/>
              <a:t>и психологических закономерностях совместной деятельности по достижению организационных целей.</a:t>
            </a:r>
            <a:r>
              <a:rPr lang="ru-RU" dirty="0" smtClean="0"/>
              <a:t> </a:t>
            </a:r>
            <a:r>
              <a:rPr lang="ru-RU" sz="1100" dirty="0" smtClean="0"/>
              <a:t>фото с сайта http://biztimes.ru/, </a:t>
            </a:r>
            <a:r>
              <a:rPr lang="ru-RU" sz="1100" dirty="0" err="1" smtClean="0"/>
              <a:t>www.google.ru</a:t>
            </a:r>
            <a:r>
              <a:rPr lang="ru-RU" sz="1100" dirty="0" smtClean="0"/>
              <a:t>/</a:t>
            </a:r>
            <a:r>
              <a:rPr lang="ru-RU" sz="1100" dirty="0" err="1" smtClean="0"/>
              <a:t>images</a:t>
            </a:r>
            <a:r>
              <a:rPr lang="ru-RU" sz="1100" dirty="0" smtClean="0"/>
              <a:t> /</a:t>
            </a:r>
            <a:endParaRPr lang="ru-RU" sz="1100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  <p:pic>
        <p:nvPicPr>
          <p:cNvPr id="5" name="Содержимое 9" descr="http://www.cio-sibir.ru/images/article/2008/2008-09-01-1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71625"/>
            <a:ext cx="4000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625" y="357188"/>
            <a:ext cx="8715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Психология менеджмента наука о: </a:t>
            </a: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183562" cy="4268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наука о:</a:t>
            </a:r>
          </a:p>
          <a:p>
            <a:pPr marL="154350" indent="-5143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b="1" dirty="0" smtClean="0"/>
              <a:t>психологическом содержании и </a:t>
            </a:r>
          </a:p>
          <a:p>
            <a:pPr marL="15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    структуре управленческой </a:t>
            </a:r>
            <a:br>
              <a:rPr lang="ru-RU" b="1" dirty="0" smtClean="0"/>
            </a:br>
            <a:r>
              <a:rPr lang="ru-RU" b="1" dirty="0" smtClean="0"/>
              <a:t>   деятельности;  </a:t>
            </a:r>
          </a:p>
          <a:p>
            <a:pPr marL="0" indent="-36000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2. психологических особенностях </a:t>
            </a:r>
            <a:br>
              <a:rPr lang="ru-RU" b="1" dirty="0" smtClean="0"/>
            </a:br>
            <a:r>
              <a:rPr lang="ru-RU" b="1" dirty="0" smtClean="0"/>
              <a:t>    личности руководителя;</a:t>
            </a:r>
          </a:p>
          <a:p>
            <a:pPr marL="0" indent="-36000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3. психологических закономерностях </a:t>
            </a:r>
            <a:br>
              <a:rPr lang="ru-RU" b="1" dirty="0" smtClean="0"/>
            </a:br>
            <a:r>
              <a:rPr lang="ru-RU" b="1" dirty="0" smtClean="0"/>
              <a:t>    совместной деятельности по </a:t>
            </a:r>
            <a:br>
              <a:rPr lang="ru-RU" b="1" dirty="0" smtClean="0"/>
            </a:br>
            <a:r>
              <a:rPr lang="ru-RU" b="1" dirty="0" smtClean="0"/>
              <a:t>    достижению организационных </a:t>
            </a:r>
            <a:br>
              <a:rPr lang="ru-RU" b="1" dirty="0" smtClean="0"/>
            </a:br>
            <a:r>
              <a:rPr lang="ru-RU" b="1" dirty="0" smtClean="0"/>
              <a:t>    целей.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28688" y="2214563"/>
            <a:ext cx="7754937" cy="3911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это междисциплинарное научно-практическое направление.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Объект психологии менеджмента </a:t>
            </a:r>
            <a:r>
              <a:rPr lang="ru-RU" smtClean="0"/>
              <a:t>– управленческая деятельность, взаимодействие руководителя и работников организаций.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928688" y="2071688"/>
            <a:ext cx="7754937" cy="40544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предмет психологии менеджмента: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smtClean="0"/>
              <a:t> психологические закономерности деятельности по управлению организацией;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smtClean="0"/>
              <a:t>личностные особенности людей, осуществляющих деятельность по управлению организацией; в том числе ряд традиционно социально-психологических феноменов  (лидерство, руководство и др.)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326437" cy="2500313"/>
          </a:xfrm>
        </p:spPr>
        <p:txBody>
          <a:bodyPr/>
          <a:lstStyle/>
          <a:p>
            <a:pPr algn="ctr" eaLnBrk="1" hangingPunct="1"/>
            <a:r>
              <a:rPr lang="ru-RU" sz="4800" b="1" dirty="0" smtClean="0"/>
              <a:t>МЕНЕДЖМЕНТ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57313" y="3714750"/>
            <a:ext cx="7215187" cy="2411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– В ПЕРЕВОДЕ С АНГЛИЙСКОГО «УРАВЛЕНИЕ».</a:t>
            </a:r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Психология менеджмента</a:t>
            </a:r>
            <a:r>
              <a:rPr lang="ru-RU" sz="40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928813" y="1857375"/>
            <a:ext cx="6969125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– </a:t>
            </a:r>
            <a:r>
              <a:rPr lang="ru-RU" b="1" dirty="0" smtClean="0"/>
              <a:t>это наука, возникшая на стыке психологии и менеджмента во 2-й половине 20 века</a:t>
            </a:r>
            <a:r>
              <a:rPr lang="ru-RU" dirty="0" smtClean="0"/>
              <a:t>.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	Основоположником научного менеджмента (1900 год) Является Фредерик </a:t>
            </a:r>
            <a:r>
              <a:rPr lang="ru-RU" dirty="0" err="1" smtClean="0"/>
              <a:t>Уинслоу</a:t>
            </a:r>
            <a:r>
              <a:rPr lang="ru-RU" dirty="0" smtClean="0"/>
              <a:t> Тейлор (</a:t>
            </a:r>
            <a:r>
              <a:rPr lang="en-US" dirty="0" smtClean="0"/>
              <a:t>F. W. Taylor, 1856-1915)</a:t>
            </a:r>
            <a:r>
              <a:rPr lang="ru-RU" dirty="0" smtClean="0"/>
              <a:t>. </a:t>
            </a:r>
          </a:p>
          <a:p>
            <a:pPr algn="r" eaLnBrk="1" hangingPunct="1">
              <a:buNone/>
            </a:pPr>
            <a:r>
              <a:rPr lang="ru-RU" sz="1000" dirty="0" smtClean="0"/>
              <a:t>фото с сайта http://biztimes.ru/, </a:t>
            </a:r>
            <a:r>
              <a:rPr lang="ru-RU" sz="1000" dirty="0" err="1" smtClean="0"/>
              <a:t>www.google.ru</a:t>
            </a:r>
            <a:r>
              <a:rPr lang="ru-RU" sz="1000" dirty="0" smtClean="0"/>
              <a:t>/</a:t>
            </a:r>
            <a:r>
              <a:rPr lang="ru-RU" sz="1000" dirty="0" err="1" smtClean="0"/>
              <a:t>images</a:t>
            </a:r>
            <a:r>
              <a:rPr lang="ru-RU" sz="1000" dirty="0" smtClean="0"/>
              <a:t> /</a:t>
            </a:r>
            <a:endParaRPr lang="ru-RU" sz="1000" b="1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0724" name="Picture 2" descr="http://www.resourcesystemsconsulting.com/blog/wp-content/uploads/Frederick_Tay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49613"/>
            <a:ext cx="19002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Фредерик Уинслоу Тейлор </a:t>
            </a:r>
            <a:br>
              <a:rPr lang="ru-RU" sz="4000" b="1" smtClean="0"/>
            </a:br>
            <a:r>
              <a:rPr lang="ru-RU" sz="4000" smtClean="0"/>
              <a:t>(</a:t>
            </a:r>
            <a:r>
              <a:rPr lang="en-US" sz="4000" smtClean="0"/>
              <a:t>F. W. Taylor, 1856-1915)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928813" y="1857375"/>
            <a:ext cx="7072312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	Американский инженер и менеджер.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		Основоположник  </a:t>
            </a:r>
            <a:r>
              <a:rPr lang="ru-RU" b="1" dirty="0" smtClean="0"/>
              <a:t>школы «научного управления»</a:t>
            </a:r>
            <a:r>
              <a:rPr lang="ru-RU" i="1" dirty="0" smtClean="0"/>
              <a:t> (</a:t>
            </a:r>
            <a:r>
              <a:rPr lang="en-US" i="1" dirty="0" smtClean="0"/>
              <a:t>scientific management</a:t>
            </a:r>
            <a:r>
              <a:rPr lang="ru-RU" i="1" dirty="0" smtClean="0"/>
              <a:t>), </a:t>
            </a:r>
          </a:p>
          <a:p>
            <a:pPr eaLnBrk="1" hangingPunct="1">
              <a:buFontTx/>
              <a:buNone/>
            </a:pPr>
            <a:r>
              <a:rPr lang="ru-RU" i="1" dirty="0" smtClean="0"/>
              <a:t> 	</a:t>
            </a:r>
            <a:r>
              <a:rPr lang="ru-RU" b="1" dirty="0" smtClean="0"/>
              <a:t>сформулировал принципы оценки и рационализации трудовых затрат, управления производством</a:t>
            </a:r>
            <a:r>
              <a:rPr lang="ru-RU" dirty="0" smtClean="0"/>
              <a:t>.</a:t>
            </a:r>
          </a:p>
          <a:p>
            <a:pPr eaLnBrk="1" hangingPunct="1">
              <a:buNone/>
            </a:pPr>
            <a:r>
              <a:rPr lang="ru-RU" sz="1000" dirty="0" smtClean="0"/>
              <a:t>       Фото с сайта http://biztimes.ru/, </a:t>
            </a:r>
            <a:r>
              <a:rPr lang="ru-RU" sz="1000" dirty="0" err="1" smtClean="0"/>
              <a:t>www.google.ru</a:t>
            </a:r>
            <a:r>
              <a:rPr lang="ru-RU" sz="1000" dirty="0" smtClean="0"/>
              <a:t>/</a:t>
            </a:r>
            <a:r>
              <a:rPr lang="ru-RU" sz="1000" dirty="0" err="1" smtClean="0"/>
              <a:t>images</a:t>
            </a:r>
            <a:r>
              <a:rPr lang="ru-RU" sz="1000" dirty="0" smtClean="0"/>
              <a:t> /</a:t>
            </a:r>
            <a:endParaRPr lang="ru-RU" sz="1000" b="1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1748" name="Picture 2" descr="http://www.resourcesystemsconsulting.com/blog/wp-content/uploads/Frederick_Tay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49613"/>
            <a:ext cx="19002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3200" b="1" smtClean="0"/>
              <a:t>Ф. Тейлор ввел 3 принципа научной организации производства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928688" y="1857375"/>
            <a:ext cx="7969250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	</a:t>
            </a:r>
            <a:r>
              <a:rPr lang="ru-RU" b="1" i="1" smtClean="0"/>
              <a:t>1. Принцип функциональной дифференциации</a:t>
            </a:r>
            <a:r>
              <a:rPr lang="ru-RU" i="1" smtClean="0"/>
              <a:t>, </a:t>
            </a:r>
            <a:r>
              <a:rPr lang="ru-RU" smtClean="0"/>
              <a:t>заключается в группировке задач для формирования индивидуальных рабочих мест. Работникам выдавались письменные инструкции (задачи предписания), представлявшие собой подробное изложение конкретных производственных заданий и способов их выполнения.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3200" b="1" smtClean="0"/>
              <a:t>Ф. Тейлор ввел 3 принципа научной организации производства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928688" y="1857375"/>
            <a:ext cx="7969250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	</a:t>
            </a:r>
            <a:r>
              <a:rPr lang="ru-RU" b="1" smtClean="0"/>
              <a:t>2.   </a:t>
            </a:r>
            <a:r>
              <a:rPr lang="ru-RU" b="1" i="1" smtClean="0"/>
              <a:t>Принцип специализации</a:t>
            </a:r>
            <a:r>
              <a:rPr lang="ru-RU" i="1" smtClean="0"/>
              <a:t>, </a:t>
            </a:r>
            <a:r>
              <a:rPr lang="ru-RU" smtClean="0"/>
              <a:t>обосновывающий идею о том, что работа каждого человека должна быть по возможности ограничена выполнением одной ведущей функции.</a:t>
            </a:r>
          </a:p>
          <a:p>
            <a:pPr eaLnBrk="1" hangingPunct="1">
              <a:buFontTx/>
              <a:buNone/>
            </a:pPr>
            <a:r>
              <a:rPr lang="ru-RU" b="1" smtClean="0"/>
              <a:t>	3.   </a:t>
            </a:r>
            <a:r>
              <a:rPr lang="ru-RU" b="1" i="1" smtClean="0"/>
              <a:t>Принцип материальной заинтересованности.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3200" b="1" smtClean="0"/>
              <a:t>Ф. Тейлор ввел 3 принципа научной организации производства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928688" y="1857375"/>
            <a:ext cx="7969250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smtClean="0"/>
              <a:t>		</a:t>
            </a:r>
            <a:r>
              <a:rPr lang="ru-RU" smtClean="0"/>
              <a:t>Принято считать, что работы Тейлора заложили </a:t>
            </a:r>
            <a:r>
              <a:rPr lang="ru-RU" b="1" smtClean="0"/>
              <a:t>основы концепции «экономического человека</a:t>
            </a:r>
            <a:r>
              <a:rPr lang="ru-RU" smtClean="0"/>
              <a:t>», в которой </a:t>
            </a:r>
            <a:r>
              <a:rPr lang="ru-RU" b="1" smtClean="0"/>
              <a:t>принципу материальной заинтересованности отводится решающая роль. </a:t>
            </a:r>
          </a:p>
          <a:p>
            <a:pPr algn="just" eaLnBrk="1" hangingPunct="1">
              <a:buFontTx/>
              <a:buNone/>
            </a:pPr>
            <a:r>
              <a:rPr lang="ru-RU" b="1" smtClean="0"/>
              <a:t>		</a:t>
            </a:r>
            <a:r>
              <a:rPr lang="ru-RU" smtClean="0"/>
              <a:t>Тейлор полагал, что </a:t>
            </a:r>
            <a:r>
              <a:rPr lang="ru-RU" b="1" smtClean="0"/>
              <a:t>работник не должен получать больше того, что произвел, </a:t>
            </a:r>
            <a:r>
              <a:rPr lang="ru-RU" smtClean="0"/>
              <a:t>и рекомендовал </a:t>
            </a:r>
            <a:r>
              <a:rPr lang="ru-RU" b="1" smtClean="0"/>
              <a:t>сдельную оплату труда как средство мотивации.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21431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000" b="1" i="1" smtClean="0"/>
              <a:t>Элтон Мейо </a:t>
            </a:r>
            <a:r>
              <a:rPr lang="ru-RU" sz="4000" b="1" smtClean="0"/>
              <a:t>(1880-1949).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3200" b="1" smtClean="0"/>
              <a:t>Доктрина человеческих отношений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857750" y="1857375"/>
            <a:ext cx="4040188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dirty="0" smtClean="0"/>
              <a:t>		</a:t>
            </a:r>
          </a:p>
          <a:p>
            <a:pPr algn="ctr" eaLnBrk="1" hangingPunct="1">
              <a:buFontTx/>
              <a:buNone/>
            </a:pPr>
            <a:r>
              <a:rPr lang="ru-RU" i="1" dirty="0" smtClean="0"/>
              <a:t> </a:t>
            </a:r>
            <a:r>
              <a:rPr lang="ru-RU" b="1" dirty="0" smtClean="0"/>
              <a:t>Проводил эксперименты в 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Компании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«Вестерн Электрик» </a:t>
            </a:r>
          </a:p>
          <a:p>
            <a:pPr algn="ctr" eaLnBrk="1" hangingPunct="1">
              <a:buNone/>
            </a:pPr>
            <a:r>
              <a:rPr lang="ru-RU" b="1" dirty="0" smtClean="0"/>
              <a:t>в период с 1927 по 1939 г.</a:t>
            </a:r>
            <a:r>
              <a:rPr lang="ru-RU" dirty="0" smtClean="0"/>
              <a:t> </a:t>
            </a:r>
          </a:p>
          <a:p>
            <a:pPr algn="ctr" eaLnBrk="1" hangingPunct="1">
              <a:buNone/>
            </a:pPr>
            <a:r>
              <a:rPr lang="ru-RU" sz="1000" dirty="0" smtClean="0"/>
              <a:t>фото с сайта http://biztimes.ru/, </a:t>
            </a:r>
            <a:r>
              <a:rPr lang="ru-RU" sz="1000" dirty="0" err="1" smtClean="0"/>
              <a:t>www.google.ru</a:t>
            </a:r>
            <a:r>
              <a:rPr lang="ru-RU" sz="1000" dirty="0" smtClean="0"/>
              <a:t>/</a:t>
            </a:r>
            <a:r>
              <a:rPr lang="ru-RU" sz="1000" dirty="0" err="1" smtClean="0"/>
              <a:t>images</a:t>
            </a:r>
            <a:r>
              <a:rPr lang="ru-RU" sz="1000" dirty="0" smtClean="0"/>
              <a:t> /</a:t>
            </a:r>
            <a:endParaRPr lang="ru-RU" sz="1000" b="1" dirty="0" smtClean="0"/>
          </a:p>
          <a:p>
            <a:pPr algn="ctr" eaLnBrk="1" hangingPunct="1">
              <a:buFontTx/>
              <a:buNone/>
            </a:pPr>
            <a:endParaRPr lang="ru-RU" b="1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5844" name="Picture 2" descr="http://persona.rin.ru/images/36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286000"/>
            <a:ext cx="29289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21431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000" b="1" i="1" smtClean="0"/>
              <a:t>Элтон Мейо </a:t>
            </a:r>
            <a:r>
              <a:rPr lang="ru-RU" sz="4000" b="1" smtClean="0"/>
              <a:t>(1880-1949).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3200" b="1" smtClean="0"/>
              <a:t>Доктрина человеческих отношений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000125" y="1857375"/>
            <a:ext cx="7897813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smtClean="0"/>
              <a:t>		</a:t>
            </a:r>
          </a:p>
          <a:p>
            <a:pPr eaLnBrk="1" hangingPunct="1">
              <a:buFontTx/>
              <a:buNone/>
            </a:pPr>
            <a:r>
              <a:rPr lang="ru-RU" i="1" smtClean="0"/>
              <a:t> </a:t>
            </a:r>
            <a:r>
              <a:rPr lang="ru-RU" smtClean="0"/>
              <a:t>1. Человек — существо социальное, ему нужно работать в группе.</a:t>
            </a:r>
          </a:p>
          <a:p>
            <a:pPr eaLnBrk="1" hangingPunct="1">
              <a:buFontTx/>
              <a:buNone/>
            </a:pPr>
            <a:r>
              <a:rPr lang="ru-RU" smtClean="0"/>
              <a:t>2 . Все члены группы придерживаются в своем поведении групповых норм.</a:t>
            </a:r>
          </a:p>
          <a:p>
            <a:pPr eaLnBrk="1" hangingPunct="1">
              <a:buFontTx/>
              <a:buNone/>
            </a:pPr>
            <a:r>
              <a:rPr lang="ru-RU" smtClean="0"/>
              <a:t>3. Выработка рабочего определяется скорее групповыми нормами, чем его физическими возможностями.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21431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000" b="1" i="1" smtClean="0"/>
              <a:t>Доктрина </a:t>
            </a:r>
            <a:br>
              <a:rPr lang="ru-RU" sz="4000" b="1" i="1" smtClean="0"/>
            </a:br>
            <a:r>
              <a:rPr lang="ru-RU" sz="4000" b="1" i="1" smtClean="0"/>
              <a:t>человеческих отношений </a:t>
            </a:r>
            <a:br>
              <a:rPr lang="ru-RU" sz="4000" b="1" i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642938" y="1857375"/>
            <a:ext cx="8255000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dirty="0" smtClean="0"/>
              <a:t> </a:t>
            </a:r>
            <a:r>
              <a:rPr lang="ru-RU" dirty="0" smtClean="0"/>
              <a:t>4.Руководители производства должны ориентироваться в большей степени на людей, чем на продукцию.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just" eaLnBrk="1" hangingPunct="1">
              <a:buFontTx/>
              <a:buNone/>
            </a:pPr>
            <a:r>
              <a:rPr lang="ru-RU" dirty="0" smtClean="0"/>
              <a:t>		Представители школы «человеческих отношений» (К. </a:t>
            </a:r>
            <a:r>
              <a:rPr lang="ru-RU" dirty="0" err="1" smtClean="0"/>
              <a:t>Арджайрис</a:t>
            </a:r>
            <a:r>
              <a:rPr lang="ru-RU" dirty="0" smtClean="0"/>
              <a:t>, Д. Мак-Грегор, Ф. </a:t>
            </a:r>
            <a:r>
              <a:rPr lang="ru-RU" dirty="0" err="1" smtClean="0"/>
              <a:t>Ротлисбергер</a:t>
            </a:r>
            <a:r>
              <a:rPr lang="ru-RU" dirty="0" smtClean="0"/>
              <a:t>, Ф. </a:t>
            </a:r>
            <a:r>
              <a:rPr lang="ru-RU" dirty="0" err="1" smtClean="0"/>
              <a:t>Селзник</a:t>
            </a:r>
            <a:r>
              <a:rPr lang="ru-RU" dirty="0" smtClean="0"/>
              <a:t>, А. П. </a:t>
            </a:r>
            <a:r>
              <a:rPr lang="ru-RU" dirty="0" err="1" smtClean="0"/>
              <a:t>Слоун</a:t>
            </a:r>
            <a:r>
              <a:rPr lang="ru-RU" dirty="0" smtClean="0"/>
              <a:t>, Ф. </a:t>
            </a:r>
            <a:r>
              <a:rPr lang="ru-RU" dirty="0" err="1" smtClean="0"/>
              <a:t>Херцберг</a:t>
            </a:r>
            <a:r>
              <a:rPr lang="ru-RU" dirty="0" smtClean="0"/>
              <a:t>) акцентировали значение неформальных отношений в деятельности организаций.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b="1" i="1" smtClean="0"/>
              <a:t>Макс Вебер</a:t>
            </a:r>
            <a:r>
              <a:rPr lang="ru-RU" b="1" smtClean="0"/>
              <a:t> (1864-1920) 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0" y="500063"/>
            <a:ext cx="4286250" cy="607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 </a:t>
            </a:r>
            <a:br>
              <a:rPr lang="ru-RU" smtClean="0"/>
            </a:br>
            <a:r>
              <a:rPr lang="ru-RU" b="1" smtClean="0"/>
              <a:t>Немецкий социолог, профессор Фрайбургского, </a:t>
            </a:r>
            <a:br>
              <a:rPr lang="ru-RU" b="1" smtClean="0"/>
            </a:br>
            <a:r>
              <a:rPr lang="ru-RU" b="1" smtClean="0"/>
              <a:t>а затем Мюнхенского университета. 	</a:t>
            </a:r>
            <a:r>
              <a:rPr lang="ru-RU" smtClean="0"/>
              <a:t> </a:t>
            </a:r>
            <a:r>
              <a:rPr lang="ru-RU" b="1" smtClean="0"/>
              <a:t>Анализировал приемы интенсификации ведения хозяйства. 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</p:txBody>
      </p:sp>
      <p:sp>
        <p:nvSpPr>
          <p:cNvPr id="2053" name="AutoShape 2" descr="data:image/jpg;base64,/9j/4AAQSkZJRgABAQAAAQABAAD/2wBDAAkGBwgHBgkIBwgKCgkLDRYPDQwMDRsUFRAWIB0iIiAdHx8kKDQsJCYxJx8fLT0tMTU3Ojo6Iys/RD84QzQ5Ojf/2wBDAQoKCg0MDRoPDxo3JR8lNzc3Nzc3Nzc3Nzc3Nzc3Nzc3Nzc3Nzc3Nzc3Nzc3Nzc3Nzc3Nzc3Nzc3Nzc3Nzc3Nzf/wAARCADEAJIDASIAAhEBAxEB/8QAHAAAAQUBAQEAAAAAAAAAAAAAAAMEBQYHAgEI/8QAPBAAAQMCBAMFBgQEBgMAAAAAAQACAwQRBRIhMQZBURMiYXGBFCMykaGxB0JS8BXB0eEkM0NysvEWY5P/xAAUAQEAAAAAAAAAAAAAAAAAAAAA/8QAFBEBAAAAAAAAAAAAAAAAAAAAAP/aAAwDAQACEQMRAD8A3FCEIBCEIBCEIBCEIBCF5cIPUIQgEIQgEIQgEIQgEIQgEIQgEIQgEISNVPFTU8s07wyKNpc9x2aBuUHs88dPEZZ5WRxt+J73AAepUBVcX0UYeab3rG/6h0b6Dc+ayvizjCfHsS7jiyjjcewhO3+49XfbYc7x1Ni8uZwkdcn0+iDT/wDzN8je07zGu2HZ2A8ddV4/iypZaXM4sFrgAc9hqqDBVNnpnt7Qhw6i6V9jqA6LtZQWECwPRBpmG8WQVJAkcy3Mg2cOl2/0VlikbKxr2ODmuFwRzCxaomYyZkZ0ykNadiPIn/oq5cHY+C72F7gcmrfLmBr/ANet0F6QuWuDhcLpAIQhAIQhAIQhAIQhAIQhAKg/jBiT6bAoaCJ2V1bIc5v/AKbBmP1yq+k2VF/EE0z8UoI6ljZL001mncXczXw23QYsaSWIh7D2jD+ZuoUpg9O+qqBDHE6UndobcDzWgNgwyribC6PuAW7thcdLp/QQ0mHsayhp2xt3u3d3meaBXA+GoqKBjqpjHyncEAgeikKvAqGpdZ8Vv9hyobVvcARsNuiW9oe6zgPNBXMU4Vo3jPHJMx/wgkgg+aqjJZMOxMsjks6F12Ek6Efb+60KucZI3E3HMW28lmGOTNkxInW/w7INhwLFmVdLDMHaSC5G9lPA6LKOAMQPsckJdcxSAgF2wIv9wVo9LVkhofz8UEkhcMdddBB6hCEAhCEAhCEAhC8JsEHLzpost/Fhzo8bwmQm0clPLHfxBaf5hahKe5te/JZ/+KMbJcGp5HtPbR1LeycASNQQ4E8rj/igrFDWTQNZJ2Vmgc9LqSlxincGuYRcW3NxzWcmeqnheBJUPLGZnNZsP6pTCqaplxWlpnOe0zuG55INCZxZQUzctTIQQb3brdL4Rxc+ulc6PDJnU7T8Qe2/o0n7KC4o4UNHNG+hjdJf/MkOpuPBMMAwT2qvjdO6VrAMr23ILt9QeX9vRBpgqoK2xie5pJ+FwsR+/NVDifA2DEIp42m72m9v34hW+gwiCmsKd8xbbQSPzkep1XVfSMmkjDyQMxBPmgqnDlJHh0APZvkqaqQhxZIMsGVpcAW87i+3h0V1oJQALm3Ma8rf2VF4bmq/43iFDPTxxdm0veYjvl0aT1u02+qt9HINLm4G/mgsUNSCbOHyTxjh1UHFJY7WUnTSXbclA9QuGuuF2gEIQgEIQgFw9dXXBIsfJAhLIOzIc8XVex+mFbhFXA4FwdGcuv5h3h9QFMSGzXa2uSmczcwOaxuSDbkgx6HD2TRdpTkF55C/8l1g8cNJxFTmpe0Wdq4jbVc0sklJUT08lg9j3MdfqCQft9AovHYrOjqGvIcSg3ExsqInOicx7bbtITGBlJMD2ccee9tAAQslwnFp46mkDMQqoTHYP7OxaW72IO5V+pZMLpXRPo61wL9AH3ObTmgtQaYbaHKRplN/JNcRnEUYu4NdcWuL3S1LVxyQMfK4C7b66BMOIJYzS6ASMc4jQ7ckHlV7FDSxSU0jO2deOwIvbc5udwNNeq8pnOLbHdRL2RmtkLMoDjm0b1A3+qkqZ1jlOx5oJWG5KfRPdmNje43UfG8ZQA8f1TmF4uA46oJmmILN7nmU4UbRzANdqLWun8bg4Ag38kHaEIQCEIQeFIuIJIN0sU2mkLNtSSgaSENBa3fxTM5ted/ql5Hkk3JPjzSD9XmyDK+PIRhvEUsumSqAnbb9R0cPmL+qq0gmrXWBuRc3OlgVpv4l4QKrAW4iCRJRHRuTdjiAdeWuuvisqppXiW4OnQaoJ2GmpqiOGlqK2re5oFmQwMbbp3iUpXUhw0Hsqyd7gLta/UOHgQNDr9knhroop2yvu/IQX6X0O67xyYV1e10LMrBZzbm40Gvlugf4Xis9SxvvS9zdBlNrHyUr7ZKGEyuADdy7UeNz5WVcw+GSglkkDm7che/T9/1U5wdhU/EWLFrr+wQOBnJOjrahniTp6X8EE5kkZO6J7g2TI15jFrgOFwf30TuGUAHS99yof8UcRp4cfoxRnLXU0NppGcml12t/5Hyd4rrCcTixGFpbZszW3fGPuPBBPxSbW28U9geDbrfZRcUn5Q3Xmbp9C/W4sepQSlO4XN9QfFStMc0Qy923VQsLu+Lm2ilKSX3ZJ0A3voED5CTztG+6ECqEIQeFManR40T9Mqwd4FAxk0N90j+ext6hLzAh2+6buBzd43uNNNUCpp4KykmpqmMSQysLHsI+IEbLDeKOH6nhfFn08oe+lkuaWe2kjfE/qGgI9ditR4l4qw/hlhbUH2itI7tNGdfAuP5R9fBZPivElTj2NRVeMZHQ27LsWizI4zvb11vubIGcExLQWOcXdCL7qRpHMdEZp42lzTZpJIz8gB6c1H+xPp8QdTyFzGn4ZLXBadjoNVqXCPAVI5kUuO5KsgZo4A73djqCbfFfe33QVzBcCruJ8Ra2ja6GgbczVWS7AbfA3q6/y3O1lptT/C+BeF5X00QZDA3usJ700h0FzzJNrnoPBccScWYNwnAIpnNNQW+6o4AMxHls0eJt6rGOJeLMQ4mre3rX9lTMv2NNGbsZ4n9R8T6WQM6uvnramasq5c88zy+R3Un+XToBZL0tXJDI2WJ7mPB0cNwolrrg6pxA4uu0XQW3DuLahtQIamGOQWuCLtJHW+30VvwzGqKrOUTCJ5sCybum/gdj81kPaOFXG5ri0t0FirFBN2bO0kOnO+tkGsMvmBB0t8/JSNI9zTYkWNrjqP2VmuE4xU0mVtM8lpOrSbtPpyVyw7G4Xt/xLOxLhfunMN/mgs/an9A+aExbV01h/i49uoQgmEIQgEyrS0b79E9uqJxXx3RYbWSUNG1tTVRH3pJ7sZ/TpuUFglbrdxDWhup6Kh8ace0+GskosDkbLXfC6bQsh8v1O+g8VTOJeMMTxYlr5zHG74YYu61o/mqjI6zjm0v1QL1FRJPK+WeR0kjyXOe83Lj1JXDhZ1jsVwwAhdSDKAeWqCQosYq6doY1zHZG2YZBewHinLeKsfbRtpYsWqoYGE5WQvyZQeVxrbwvZQrCM19UsyhrnPLW0dSSOQid/RAnM58rhJK973vN3Oc4knzJ1KUH+ZYnfdcyRujuyRpa9pIc1wsWkbgroXuEHoFmX1T3DNWvcQRlbY+f7umN7jwTzDiQXssLFhJQIR3fVtv+qynat/ZU4A+Ei3oq/HJaoJ6FTNQ9tVRZoySW7hA9wqqLWOue9YgNU5SYu2BzHDM94cNhckqk0dX2ZncbgtbspDC5mhrZpu9d1wNs3ig0kYjWkD3J/wDqUKFZV1uRuSmZltpqdvkhBsaELwmyCF4wxGXC8DnnpyGzOLY2PP5S42uvnypc5k8rnNAc83eQ7Ncnc311Wq/inxGyNkeEwb5xJK8jm03DR9ysnxR2eoBYR3rEoGDjeRznJB+rjdOHN1d0GnmkCDmQexts0eCtHAnDdLxPjgoa2aWKJkTpj2QGZ9i0Wudvi3VZYDlPmrh+GFZ7JxjhznGzJi+A6/qabfUBBsGE8J4JhEbW0OGwMcNO0c3O8i36jqveMcVjwLAanEbNMsbMsAPOQ6N/r5AqdA7upvosb/GDGxVYzBhED/c0Le0lsf8AVcNvRv8AyKDOpM7w573lxJuXOOridz67rq1rG65uC1w/kuge61AnJZsh53snmHG0zg7cix8E0ewdr8VyOVktSOIqvVA1B/xBB0JKdUc/s9W6OQjJIka6IxVLyP1XF9rXXlb3mMmjAzN38kC1QAyRzB+fe3RTODQtaBLK7K64IA1v5KuySH2yJzdTYEKxYZG0XL3ktvrbVBdY673bdH7DohIxVUIjYBHHbKOX90INiSVVMynp5J5PgjYXu8gLpVRfEknZ4LVO7IytyWdGDYuaTY2+aDE+IMWGKPlmmhzRPkc5zmm74TvqOmuiqsuYygghw0sRzV2xnAbydvSF8byPhkNnW6X5qtChkjqi2ohEbxqQBbNpof30QMpow3uga6XTUtyyW3F1L1sABBIPiQo17MsoFrBwsL9UCexPRL0lQ+kfHVQ3EsD2ysI5FrgR9gky25sV5GDkeL20OyD6aqcVp6bBJsWc69Mym9ov1blzD6L5urKiasr5qqpdmnneZJHHm46nyVxxDioVP4YYdhTZL1Rm9nmF9eziIcPmDGPmqXNZrm6gkoECDlf5r0fANNUpHYh4Ott16IndmSRv9Ag4y3c09OS5zdnPmThjAWXTeSP3p3QP8SpnugjqWgOa5oB8wmrWB0WVwsDoVIUlWWUrWSsMsBOV7Wg3HiPFOGUAGYNJc07WG/h4IKxE29ZHG495hLT6K44HTU8cZdLeQm1m7A/zKrr6drsay2yl+tiNVesFoHAFjB01PLkgWGIRAACiZp/6yhWNuG2aBrshBoqaYgM1OWWBzEJ2m1ULub0sgqWI4awMknljDi038SqDHBLWVlRUGMtbcNaD0WuYjC2WndGBmuLaaqvOwpkZLWss0HW43QZ3X0Jax99OhsoKqpHupy9o7zDcLR8Uw8tD2uGh52UBPhp7Fxy306boKb2faEPbsRdJtaAHBSpo3QTmMscGvBLLcuqbyU7zKWAC7iGi/iga0sHuMzhe5vddTxND2ljRr4KcbQBtMRbYC2iZVLMrYmssXuNmNQMqeEOmdcaD6pRkd2FoA0UnSUNnhtgO7bXnoiOid2srDfTmPMII5sVobkgWNtUg8sc8CMFxtropc0gbHlOQ3JADbu9QmL6NwmaRZhv3b7keXJB5RF/aZBoDuAFLtLoI23FgdiTumtNQyZ7hpDhvzVhocOp62lENRdjybNf4oK1S0gqOIQG95rWgl3r/ANrTeH8KABdLSu5C4Nr6KmcG4fMcTqWuaC6J+Qne9r7LXsOiPYgON3i1/FAq2mYGj3b9kJ+GG25+aECqTmZmbpulEIGnZX1HPQgpmae8m2hJUqW6rgxi+oQQGIYd2slrXUTX4TlicGAWDT6K6via+xLQU1qKISEacrIMoxPDXmMPY0l7bOaLbn++yZYbhhqa1sjR3AM1+nRalNg7DYaE3vqm+DcPsgimc5o969xb1a062+pKCoVuHRw0sjjlawMu552AG6qOG0T8Qqn1RYWxg5Ym8wz0+q0nGqB+I1XsFOy1JGwvlfbSV/IDwH3XODYEI42xsiygEg6bnqgrlJhj2OuW6W36riowrJiHMCRvzWhRYKy5DmgeQ0RU4IHFrwLW+qCj/wADOc3blDtdOaTquF3SNEjC64NxYakrS2YawRAZQuxQtDrZQQQgzahwlxeWyNPadLc1N0uCuc0OZe9+QKtf8MYHF4Gt04jpgBYtA9EFM4Kw0MkrJHtF3TuAzeQV3hhjbezUhhlKyniIDALucfW5T4AA6ICyF6hALzmhCD1CEIBFkIQcOYN145oMZHKyEIE2QRgXDQCRZdMiY11wLIQgUyNPK3kjKBp90IQe2FrWXth0QhAIQhB4ABsF6hCAQhC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390650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8625" y="1000125"/>
          <a:ext cx="6143625" cy="3341688"/>
        </p:xfrm>
        <a:graphic>
          <a:graphicData uri="http://schemas.openxmlformats.org/presentationml/2006/ole">
            <p:oleObj spid="_x0000_s1026" name="Документ" r:id="rId4" imgW="5955857" imgH="33410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92933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 Он интересовался причинами и условиями возникновения капитализма в Европе. 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      В книгах «История хозяйства» и «Протестантская этика и дух капитализма» М. Вебер анализировал духовные истоки предпринимательства и этики труда на капиталистических предприятиях.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 Он считал, что в основу капиталистического построения предприятия была заложена идея рационализации трудовых действий.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28688" y="1000125"/>
            <a:ext cx="7929562" cy="5538788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Менеджмент </a:t>
            </a:r>
            <a:r>
              <a:rPr lang="ru-RU" sz="2800" b="1" smtClean="0"/>
              <a:t>(в русском)– функция, </a:t>
            </a:r>
            <a:br>
              <a:rPr lang="ru-RU" sz="2800" b="1" smtClean="0"/>
            </a:br>
            <a:r>
              <a:rPr lang="ru-RU" sz="2800" b="1" smtClean="0"/>
              <a:t>вид деятельности по руководству людьми в самых</a:t>
            </a:r>
            <a:br>
              <a:rPr lang="ru-RU" sz="2800" b="1" smtClean="0"/>
            </a:br>
            <a:r>
              <a:rPr lang="ru-RU" sz="2800" b="1" smtClean="0"/>
              <a:t>разнообразных организациях.</a:t>
            </a:r>
            <a:endParaRPr lang="ru-RU" smtClean="0"/>
          </a:p>
        </p:txBody>
      </p:sp>
      <p:pic>
        <p:nvPicPr>
          <p:cNvPr id="3" name="il_fi" descr="http://www.samoffar.ru/images/fla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358187" cy="53578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	 М. Вебер ввел понятие «идеальный тип действий» и выделил четыре таких типа: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♦   традиционный;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♦   аффективный;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♦   ценностно-рациональный;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♦   </a:t>
            </a:r>
            <a:r>
              <a:rPr lang="ru-RU" b="1" dirty="0" err="1" smtClean="0"/>
              <a:t>целе-рациональный</a:t>
            </a:r>
            <a:r>
              <a:rPr lang="ru-RU" b="1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		</a:t>
            </a:r>
            <a:r>
              <a:rPr lang="ru-RU" b="1" dirty="0" err="1" smtClean="0"/>
              <a:t>Целерациональный</a:t>
            </a:r>
            <a:r>
              <a:rPr lang="ru-RU" b="1" dirty="0" smtClean="0"/>
              <a:t> тип действий М.  Вебер считал доминирующим на капиталистическом предприятии. </a:t>
            </a:r>
            <a:endParaRPr lang="ru-RU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		Процесс рационализации внедрялся постепенно и представлял собой систематическое вытеснение исторически устаревших иррациональных, аффективных, традиционных действий работников.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785937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3200" b="1" smtClean="0">
                <a:solidFill>
                  <a:srgbClr val="C00000"/>
                </a:solidFill>
              </a:rPr>
              <a:t>Развитие научного управления неразрывно связано с именем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idx="1"/>
          </p:nvPr>
        </p:nvGraphicFramePr>
        <p:xfrm>
          <a:off x="1970088" y="2189163"/>
          <a:ext cx="5956300" cy="3556000"/>
        </p:xfrm>
        <a:graphic>
          <a:graphicData uri="http://schemas.openxmlformats.org/presentationml/2006/ole">
            <p:oleObj spid="_x0000_s2050" name="Документ" r:id="rId3" imgW="5955857" imgH="3555600" progId="Word.Document.12">
              <p:embed/>
            </p:oleObj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5000625" y="5572125"/>
            <a:ext cx="348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Анри Файоль (1841—1925)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Анри Файоль</a:t>
            </a:r>
            <a:br>
              <a:rPr lang="ru-RU" sz="4000" b="1" smtClean="0"/>
            </a:br>
            <a:r>
              <a:rPr lang="ru-RU" sz="4000" b="1" smtClean="0"/>
              <a:t>(1841-1925)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8131" name="Picture 4" descr="http://old.k2kapital.com/upload/tmp_images/imag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2476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Содержимое 5"/>
          <p:cNvSpPr>
            <a:spLocks noGrp="1"/>
          </p:cNvSpPr>
          <p:nvPr>
            <p:ph idx="1"/>
          </p:nvPr>
        </p:nvSpPr>
        <p:spPr>
          <a:xfrm>
            <a:off x="3000375" y="357188"/>
            <a:ext cx="5929313" cy="5768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            							Планирование  		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			Организация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		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			Координация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		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			Контроль</a:t>
            </a:r>
            <a:endParaRPr lang="ru-RU" dirty="0" smtClean="0"/>
          </a:p>
          <a:p>
            <a:pPr eaLnBrk="1" hangingPunct="1"/>
            <a:endParaRPr lang="ru-RU" b="1" dirty="0" smtClean="0"/>
          </a:p>
          <a:p>
            <a:pPr eaLnBrk="1" hangingPunct="1">
              <a:buFontTx/>
              <a:buNone/>
            </a:pPr>
            <a:r>
              <a:rPr lang="ru-RU" b="1" dirty="0" smtClean="0"/>
              <a:t>   	</a:t>
            </a:r>
            <a:r>
              <a:rPr lang="ru-RU" sz="2400" b="1" dirty="0" smtClean="0"/>
              <a:t>Связующие процессы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   Коммуникация  	 Принятие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					  решений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1285875"/>
            <a:ext cx="357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86438" y="2286000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357563"/>
            <a:ext cx="357188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 rot="10800000">
            <a:off x="8143875" y="857250"/>
            <a:ext cx="857250" cy="3286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714375" y="642938"/>
            <a:ext cx="7643813" cy="57864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Управление</a:t>
            </a:r>
            <a:r>
              <a:rPr lang="ru-RU" b="1" dirty="0" smtClean="0"/>
              <a:t> в работах А. </a:t>
            </a:r>
            <a:r>
              <a:rPr lang="ru-RU" b="1" dirty="0" err="1" smtClean="0"/>
              <a:t>Файоля</a:t>
            </a:r>
            <a:r>
              <a:rPr lang="ru-RU" b="1" dirty="0" smtClean="0"/>
              <a:t> рассматривается как процесс, поскольку </a:t>
            </a:r>
            <a:r>
              <a:rPr lang="ru-RU" b="1" dirty="0" smtClean="0">
                <a:solidFill>
                  <a:srgbClr val="FF0000"/>
                </a:solidFill>
              </a:rPr>
              <a:t>работа по достижению целей с помощью других </a:t>
            </a:r>
            <a:r>
              <a:rPr lang="ru-RU" b="1" dirty="0" smtClean="0"/>
              <a:t>– это не единовременное действие, а серия непрерывных взаимосвязанных действий. </a:t>
            </a:r>
          </a:p>
          <a:p>
            <a:pPr algn="just" eaLnBrk="1" hangingPunct="1">
              <a:buFontTx/>
              <a:buNone/>
            </a:pPr>
            <a:r>
              <a:rPr lang="ru-RU" b="1" dirty="0" smtClean="0"/>
              <a:t>		Эти действия, каждое из которых само по себе является процессом, называются управленческими функциями. </a:t>
            </a:r>
          </a:p>
          <a:p>
            <a:pPr algn="just" eaLnBrk="1" hangingPunct="1">
              <a:buFontTx/>
              <a:buNone/>
            </a:pPr>
            <a:r>
              <a:rPr lang="ru-RU" b="1" dirty="0" smtClean="0"/>
              <a:t>		Процесс управления является общей суммой всех функции </a:t>
            </a:r>
          </a:p>
          <a:p>
            <a:pPr algn="just" eaLnBrk="1" hangingPunct="1">
              <a:buFontTx/>
              <a:buNone/>
            </a:pPr>
            <a:r>
              <a:rPr lang="ru-RU" b="1" dirty="0" smtClean="0"/>
              <a:t>						(А. </a:t>
            </a:r>
            <a:r>
              <a:rPr lang="ru-RU" b="1" dirty="0" err="1" smtClean="0"/>
              <a:t>Файоль</a:t>
            </a:r>
            <a:r>
              <a:rPr lang="ru-RU" b="1" dirty="0" smtClean="0"/>
              <a:t>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643063"/>
            <a:ext cx="5072062" cy="49291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профессор </a:t>
            </a:r>
            <a:br>
              <a:rPr lang="ru-RU" b="1" dirty="0" smtClean="0"/>
            </a:br>
            <a:r>
              <a:rPr lang="ru-RU" b="1" dirty="0" smtClean="0"/>
              <a:t>Нью-Йоркского университета, профессор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Высшей школы </a:t>
            </a:r>
            <a:r>
              <a:rPr lang="ru-RU" b="1" dirty="0" err="1" smtClean="0"/>
              <a:t>Кларемонт</a:t>
            </a:r>
            <a:r>
              <a:rPr lang="ru-RU" b="1" dirty="0" smtClean="0"/>
              <a:t> в Калифорнии,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консультант в сфере бизнеса.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142875"/>
          <a:ext cx="5429250" cy="2900363"/>
        </p:xfrm>
        <a:graphic>
          <a:graphicData uri="http://schemas.openxmlformats.org/presentationml/2006/ole">
            <p:oleObj spid="_x0000_s3074" name="Документ" r:id="rId3" imgW="5955857" imgH="2900440" progId="Word.Document.12">
              <p:embed/>
            </p:oleObj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643188" y="357188"/>
            <a:ext cx="60721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Питер </a:t>
            </a:r>
            <a:r>
              <a:rPr lang="ru-RU" sz="2800" b="1" kern="0" dirty="0" err="1">
                <a:latin typeface="+mn-lt"/>
                <a:cs typeface="+mn-cs"/>
              </a:rPr>
              <a:t>Друкер</a:t>
            </a:r>
            <a:r>
              <a:rPr lang="ru-RU" sz="2800" b="1" kern="0" dirty="0">
                <a:latin typeface="+mn-lt"/>
                <a:cs typeface="+mn-cs"/>
              </a:rPr>
              <a:t> </a:t>
            </a:r>
            <a:endParaRPr lang="ru-RU" sz="2800" b="1" kern="0" dirty="0" smtClean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 smtClean="0">
                <a:latin typeface="+mn-lt"/>
                <a:cs typeface="+mn-cs"/>
              </a:rPr>
              <a:t>   (</a:t>
            </a:r>
            <a:r>
              <a:rPr lang="ru-RU" sz="2800" b="1" kern="0" dirty="0">
                <a:latin typeface="+mn-lt"/>
                <a:cs typeface="+mn-cs"/>
              </a:rPr>
              <a:t>1909-2005)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28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3500438" y="1071563"/>
            <a:ext cx="5500687" cy="53578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Основоположник науки о действии.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Его подход, используемый как к отдельным индивидам, так и организациям в целом дает возможность добиться изменения поведения отдельных людей и социальных систем.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75" y="357188"/>
            <a:ext cx="6786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2800" b="1" dirty="0" err="1"/>
              <a:t>Аржирис</a:t>
            </a:r>
            <a:r>
              <a:rPr lang="ru-RU" sz="2800" b="1" dirty="0"/>
              <a:t> </a:t>
            </a:r>
            <a:r>
              <a:rPr lang="ru-RU" sz="2800" b="1" dirty="0" err="1"/>
              <a:t>Крис</a:t>
            </a:r>
            <a:r>
              <a:rPr lang="ru-RU" sz="2800" b="1" dirty="0"/>
              <a:t>, </a:t>
            </a:r>
            <a:r>
              <a:rPr lang="ru-RU" sz="2800" b="1" dirty="0" err="1"/>
              <a:t>Argyris</a:t>
            </a:r>
            <a:r>
              <a:rPr lang="ru-RU" sz="2800" b="1" dirty="0"/>
              <a:t> </a:t>
            </a:r>
            <a:r>
              <a:rPr lang="ru-RU" sz="2800" b="1" dirty="0" err="1"/>
              <a:t>Chris</a:t>
            </a:r>
            <a:endParaRPr lang="ru-RU" sz="2800" b="1" kern="0" dirty="0">
              <a:latin typeface="+mn-lt"/>
              <a:cs typeface="+mn-cs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2875" y="1071563"/>
          <a:ext cx="5643563" cy="3587750"/>
        </p:xfrm>
        <a:graphic>
          <a:graphicData uri="http://schemas.openxmlformats.org/presentationml/2006/ole">
            <p:oleObj spid="_x0000_s4098" name="Документ" r:id="rId3" imgW="5955857" imgH="358733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285875" y="785813"/>
            <a:ext cx="7397750" cy="5340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	Управление</a:t>
            </a:r>
            <a:r>
              <a:rPr lang="ru-RU" smtClean="0"/>
              <a:t> – это воздействие на организационную систему с целью её перевода из существующего в желательное состояние.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	Перевод организационной системы из существующего в желательное состояние выполняется посредством осуществления управленческих функций: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Можно выделить 9 управленческих функций: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643937" cy="4214812"/>
          </a:xfrm>
        </p:spPr>
        <p:txBody>
          <a:bodyPr/>
          <a:lstStyle/>
          <a:p>
            <a:pPr eaLnBrk="1" hangingPunct="1"/>
            <a:r>
              <a:rPr lang="ru-RU" sz="3200" smtClean="0"/>
              <a:t>Постановку цели (определение будущего состояния организации.</a:t>
            </a:r>
          </a:p>
          <a:p>
            <a:pPr eaLnBrk="1" hangingPunct="1"/>
            <a:r>
              <a:rPr lang="ru-RU" sz="3200" smtClean="0"/>
              <a:t>Разработку стратегии (определение способов достижения цели.</a:t>
            </a:r>
          </a:p>
          <a:p>
            <a:pPr eaLnBrk="1" hangingPunct="1"/>
            <a:r>
              <a:rPr lang="ru-RU" sz="3200" smtClean="0"/>
              <a:t>Планирование работы (определение задач конкретным исполнителем.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85813" y="4714875"/>
            <a:ext cx="7929562" cy="1609725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	</a:t>
            </a:r>
            <a:br>
              <a:rPr lang="ru-RU" sz="2800" b="1" smtClean="0"/>
            </a:br>
            <a:r>
              <a:rPr lang="ru-RU" sz="2800" b="1" smtClean="0"/>
              <a:t>(в отличие от управления в государственной сфере или управления техникой).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il_fi" descr="http://www.bestwallpapers.net.ru/private/img/flags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3714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2071688"/>
            <a:ext cx="7929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Термин </a:t>
            </a:r>
            <a:r>
              <a:rPr lang="ru-RU" sz="28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«менеджмент» </a:t>
            </a: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английском языке используется преимущественно для обозначения</a:t>
            </a: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5813" y="4214813"/>
            <a:ext cx="79295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управления в хозяйственной сфере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Можно выделить 9 управленческих функций: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358188" cy="4214812"/>
          </a:xfrm>
        </p:spPr>
        <p:txBody>
          <a:bodyPr/>
          <a:lstStyle/>
          <a:p>
            <a:pPr eaLnBrk="1" hangingPunct="1"/>
            <a:r>
              <a:rPr lang="ru-RU" sz="3200" smtClean="0"/>
              <a:t>Проектирование работы (определение рабочих функций исполнителей.</a:t>
            </a:r>
          </a:p>
          <a:p>
            <a:pPr eaLnBrk="1" hangingPunct="1"/>
            <a:r>
              <a:rPr lang="ru-RU" sz="3200" smtClean="0"/>
              <a:t>Мотивирование к работе (целенаправленное воздействие на исполнителей).</a:t>
            </a:r>
          </a:p>
          <a:p>
            <a:pPr eaLnBrk="1" hangingPunct="1"/>
            <a:r>
              <a:rPr lang="ru-RU" sz="3200" smtClean="0"/>
              <a:t>Координацию работы (согласование усилий исполнителей).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Можно выделить 9 управленческих функций: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857250" y="2214563"/>
            <a:ext cx="8072438" cy="4214812"/>
          </a:xfrm>
        </p:spPr>
        <p:txBody>
          <a:bodyPr/>
          <a:lstStyle/>
          <a:p>
            <a:pPr eaLnBrk="1" hangingPunct="1"/>
            <a:r>
              <a:rPr lang="ru-RU" sz="3200" smtClean="0"/>
              <a:t>Учёт и оценку работы (измерение результатов и их анализ).</a:t>
            </a:r>
          </a:p>
          <a:p>
            <a:pPr eaLnBrk="1" hangingPunct="1"/>
            <a:r>
              <a:rPr lang="ru-RU" sz="3200" smtClean="0"/>
              <a:t>Контроль выполнения работы (сопоставление результатов с целями.</a:t>
            </a:r>
          </a:p>
          <a:p>
            <a:pPr eaLnBrk="1" hangingPunct="1"/>
            <a:r>
              <a:rPr lang="ru-RU" sz="3200" smtClean="0"/>
              <a:t>Обратную связь (корректировка).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643937" cy="1428750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Алгоритм управленческой деятельности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algn="just" eaLnBrk="1" hangingPunct="1">
              <a:buFontTx/>
              <a:buNone/>
            </a:pPr>
            <a:r>
              <a:rPr lang="ru-RU" sz="3600" smtClean="0"/>
              <a:t>	</a:t>
            </a:r>
            <a:r>
              <a:rPr lang="ru-RU" sz="3600" b="1" smtClean="0"/>
              <a:t>это алгоритм перевода ОС из существующего в желательное состояние. 	Алгоритм представляет собой последовательную реализацию 9-ти управленческих функций.</a:t>
            </a:r>
            <a:endParaRPr lang="ru-RU" sz="4000" b="1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55000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Место процесса управления в организации</a:t>
            </a:r>
          </a:p>
          <a:p>
            <a:pPr eaLnBrk="1" hangingPunct="1">
              <a:buFontTx/>
              <a:buNone/>
            </a:pPr>
            <a:r>
              <a:rPr lang="ru-RU" smtClean="0"/>
              <a:t>					</a:t>
            </a:r>
          </a:p>
          <a:p>
            <a:pPr eaLnBrk="1" hangingPunct="1">
              <a:buFontTx/>
              <a:buNone/>
            </a:pPr>
            <a:r>
              <a:rPr lang="ru-RU" smtClean="0"/>
              <a:t>				     </a:t>
            </a:r>
            <a:r>
              <a:rPr lang="ru-RU" sz="2000" b="1" smtClean="0"/>
              <a:t>ПРОЦЕСС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УПРАВЛЕНИЯ</a:t>
            </a:r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/>
              <a:t>				     ПРОЦЕСС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СОЗДАНИЯ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И  РЕАЛИЗАЦИИ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 ПРОДУКТА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071688"/>
            <a:ext cx="3000375" cy="3714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b="1" u="sng" dirty="0"/>
              <a:t>Ресурсы</a:t>
            </a:r>
            <a:r>
              <a:rPr lang="ru-RU" dirty="0"/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Трудовые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Материальные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Финансовые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Информационные</a:t>
            </a:r>
          </a:p>
          <a:p>
            <a:pPr marL="342900" indent="-342900">
              <a:defRPr/>
            </a:pPr>
            <a:r>
              <a:rPr lang="ru-RU" dirty="0"/>
              <a:t>2. </a:t>
            </a:r>
            <a:r>
              <a:rPr lang="ru-RU" b="1" u="sng" dirty="0"/>
              <a:t>Положение в среде</a:t>
            </a:r>
          </a:p>
          <a:p>
            <a:pPr marL="342900" indent="-342900">
              <a:defRPr/>
            </a:pPr>
            <a:r>
              <a:rPr lang="ru-RU" dirty="0"/>
              <a:t>3. </a:t>
            </a:r>
            <a:r>
              <a:rPr lang="ru-RU" b="1" u="sng" dirty="0"/>
              <a:t>Динамка развития</a:t>
            </a:r>
          </a:p>
          <a:p>
            <a:pPr marL="342900" indent="-342900">
              <a:defRPr/>
            </a:pPr>
            <a:r>
              <a:rPr lang="ru-RU" dirty="0"/>
              <a:t>4.  </a:t>
            </a:r>
            <a:r>
              <a:rPr lang="ru-RU" b="1" u="sng" dirty="0"/>
              <a:t>Стратегия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2000250"/>
            <a:ext cx="3000375" cy="37147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b="1" dirty="0"/>
              <a:t>Поставленные цели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defRPr/>
            </a:pPr>
            <a:r>
              <a:rPr lang="ru-RU" dirty="0"/>
              <a:t>2. </a:t>
            </a:r>
            <a:r>
              <a:rPr lang="ru-RU" b="1" dirty="0"/>
              <a:t>Полученные</a:t>
            </a:r>
          </a:p>
          <a:p>
            <a:pPr marL="342900" indent="-342900" algn="ctr">
              <a:defRPr/>
            </a:pPr>
            <a:r>
              <a:rPr lang="ru-RU" b="1" dirty="0"/>
              <a:t>результаты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3071813"/>
            <a:ext cx="2643188" cy="1571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Действие и функция управления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3929063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4291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0006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39290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45005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982197">
            <a:off x="4937125" y="4294188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3357563" y="3214688"/>
            <a:ext cx="214312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5429250" y="3214688"/>
            <a:ext cx="214313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Управление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1143000" y="1643063"/>
            <a:ext cx="7429500" cy="4786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самом общем виде управление предстает как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определенный тип</a:t>
            </a:r>
          </a:p>
          <a:p>
            <a:pPr algn="ctr" eaLnBrk="1" hangingPunct="1">
              <a:buFontTx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, существующий между двумя субъектами, один из</a:t>
            </a:r>
          </a:p>
          <a:p>
            <a:pPr algn="ctr" eaLnBrk="1" hangingPunct="1">
              <a:buFontTx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которых в этом взаимодействии находится в позиции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управления, а второй — в позиции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sz="3200" b="1" smtClean="0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3200" b="1" smtClean="0"/>
              <a:t>Взаимодействие субъекта и объекта управления  характеризуется следующим: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358188" cy="42148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smtClean="0"/>
              <a:t> 	</a:t>
            </a:r>
            <a:r>
              <a:rPr lang="ru-RU" sz="3200" b="1" smtClean="0">
                <a:solidFill>
                  <a:srgbClr val="FF0000"/>
                </a:solidFill>
              </a:rPr>
              <a:t>субъект</a:t>
            </a:r>
            <a:r>
              <a:rPr lang="ru-RU" sz="3200" b="1" smtClean="0"/>
              <a:t> управления </a:t>
            </a:r>
            <a:r>
              <a:rPr lang="ru-RU" sz="3200" b="1" smtClean="0">
                <a:solidFill>
                  <a:srgbClr val="FF0000"/>
                </a:solidFill>
              </a:rPr>
              <a:t>направляет объекту управления импульсы</a:t>
            </a:r>
          </a:p>
          <a:p>
            <a:pPr algn="just" eaLnBrk="1" hangingPunct="1">
              <a:buFontTx/>
              <a:buNone/>
            </a:pPr>
            <a:r>
              <a:rPr lang="ru-RU" sz="3200" b="1" smtClean="0"/>
              <a:t>	воздействия, которые содержат в себе в явном или косвенном</a:t>
            </a:r>
          </a:p>
          <a:p>
            <a:pPr algn="just" eaLnBrk="1" hangingPunct="1">
              <a:buFontTx/>
              <a:buNone/>
            </a:pPr>
            <a:r>
              <a:rPr lang="ru-RU" sz="3200" b="1" smtClean="0"/>
              <a:t>	виде информацию относительно того, как </a:t>
            </a:r>
            <a:r>
              <a:rPr lang="ru-RU" sz="3200" b="1" smtClean="0">
                <a:solidFill>
                  <a:srgbClr val="FF0000"/>
                </a:solidFill>
              </a:rPr>
              <a:t>должен функционировать </a:t>
            </a:r>
            <a:r>
              <a:rPr lang="ru-RU" sz="3200" b="1" smtClean="0"/>
              <a:t>в дальнейшем </a:t>
            </a:r>
            <a:r>
              <a:rPr lang="ru-RU" sz="3200" b="1" smtClean="0">
                <a:solidFill>
                  <a:srgbClr val="FF0000"/>
                </a:solidFill>
              </a:rPr>
              <a:t>объект</a:t>
            </a:r>
            <a:r>
              <a:rPr lang="ru-RU" sz="3200" b="1" smtClean="0"/>
              <a:t> управления.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3200" b="1" smtClean="0"/>
              <a:t>Взаимодействие субъекта и объекта управления: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358188" cy="4214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smtClean="0"/>
              <a:t>		</a:t>
            </a:r>
            <a:r>
              <a:rPr lang="ru-RU" sz="3200" b="1" smtClean="0"/>
              <a:t>Данные </a:t>
            </a:r>
            <a:r>
              <a:rPr lang="ru-RU" sz="3200" b="1" smtClean="0">
                <a:solidFill>
                  <a:srgbClr val="FF0000"/>
                </a:solidFill>
              </a:rPr>
              <a:t>импульсы</a:t>
            </a:r>
            <a:r>
              <a:rPr lang="ru-RU" sz="3200" b="1" smtClean="0"/>
              <a:t> называются </a:t>
            </a:r>
            <a:r>
              <a:rPr lang="ru-RU" sz="3200" b="1" smtClean="0">
                <a:solidFill>
                  <a:srgbClr val="FF0000"/>
                </a:solidFill>
              </a:rPr>
              <a:t>управленческими командами</a:t>
            </a:r>
            <a:r>
              <a:rPr lang="ru-RU" sz="3200" b="1" smtClean="0"/>
              <a:t>;</a:t>
            </a:r>
          </a:p>
          <a:p>
            <a:pPr eaLnBrk="1" hangingPunct="1">
              <a:buFontTx/>
              <a:buNone/>
            </a:pPr>
            <a:r>
              <a:rPr lang="ru-RU" sz="3200" b="1" smtClean="0"/>
              <a:t>		Объект управления получает управленческие команды и функционирует в соответствии с содержанием данных команд.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3200" smtClean="0"/>
              <a:t> </a:t>
            </a:r>
            <a:r>
              <a:rPr lang="ru-RU" sz="3200" b="1" smtClean="0"/>
              <a:t>Для того чтобы это выполнялось, необходимо: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8358188" cy="47148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3200" dirty="0" smtClean="0"/>
              <a:t>1. </a:t>
            </a:r>
            <a:r>
              <a:rPr lang="ru-RU" dirty="0" smtClean="0"/>
              <a:t>наличие у субъекта управления </a:t>
            </a:r>
            <a:r>
              <a:rPr lang="ru-RU" b="1" dirty="0" smtClean="0"/>
              <a:t>потребности и возможности управлять </a:t>
            </a:r>
            <a:r>
              <a:rPr lang="ru-RU" dirty="0" smtClean="0"/>
              <a:t>объектом управления, вырабатывая для этого соответствующие управленческие команды, </a:t>
            </a:r>
          </a:p>
          <a:p>
            <a:pPr marL="514350" indent="-514350" algn="just" eaLnBrk="1" hangingPunct="1">
              <a:buFontTx/>
              <a:buNone/>
              <a:defRPr/>
            </a:pPr>
            <a:r>
              <a:rPr lang="ru-RU" dirty="0" smtClean="0"/>
              <a:t>2. наличие у объекта управления </a:t>
            </a:r>
            <a:r>
              <a:rPr lang="ru-RU" b="1" dirty="0" smtClean="0"/>
              <a:t>готовности и возможности эти команды выполнять.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001000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МЕТОДЫ УПРАВЛЕНИЯ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Методы правового регулирования.</a:t>
            </a:r>
          </a:p>
          <a:p>
            <a:pPr eaLnBrk="1" hangingPunct="1">
              <a:defRPr/>
            </a:pPr>
            <a:r>
              <a:rPr lang="ru-RU" sz="3600" b="1" dirty="0" err="1" smtClean="0"/>
              <a:t>Организационн-административные</a:t>
            </a:r>
            <a:r>
              <a:rPr lang="ru-RU" sz="3600" b="1" dirty="0" smtClean="0"/>
              <a:t>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Экономические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Психологические методы.</a:t>
            </a:r>
          </a:p>
          <a:p>
            <a:pPr eaLnBrk="1" hangingPunct="1">
              <a:buNone/>
              <a:defRPr/>
            </a:pPr>
            <a:endParaRPr lang="ru-RU" sz="36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4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Эволюция подходов к управлению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642938" y="1928813"/>
            <a:ext cx="8215312" cy="4500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Технократический подход;</a:t>
            </a:r>
          </a:p>
          <a:p>
            <a:pPr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Доктрина человеческих отношений;</a:t>
            </a:r>
          </a:p>
          <a:p>
            <a:pPr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Контрактация индивидуальной ответственности.</a:t>
            </a:r>
            <a:r>
              <a:rPr lang="ru-RU" sz="3200" dirty="0" smtClean="0"/>
              <a:t> </a:t>
            </a:r>
          </a:p>
          <a:p>
            <a:pPr algn="just" eaLnBrk="1" hangingPunct="1">
              <a:buFontTx/>
              <a:buNone/>
            </a:pPr>
            <a:r>
              <a:rPr lang="ru-RU" sz="3200" dirty="0" smtClean="0"/>
              <a:t>	Стимулирование индивидуального профессионального развития за счет включения  механизмов личной заинтересованности  и персональной ответственности.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85813" y="1500188"/>
            <a:ext cx="8215312" cy="5143500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Менеджмент – область человеческого знания, наука об управлении.</a:t>
            </a:r>
          </a:p>
          <a:p>
            <a:pPr eaLnBrk="1" hangingPunct="1"/>
            <a:r>
              <a:rPr lang="ru-RU" sz="3200" b="1" smtClean="0"/>
              <a:t>Менеджмент – управление в хозяйственной сфере.</a:t>
            </a:r>
          </a:p>
          <a:p>
            <a:pPr eaLnBrk="1" hangingPunct="1">
              <a:buFontTx/>
              <a:buNone/>
            </a:pPr>
            <a:endParaRPr lang="ru-RU" sz="3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0001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4. Командный менеджмент: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215312" cy="53578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smtClean="0"/>
              <a:t>		</a:t>
            </a:r>
            <a:r>
              <a:rPr lang="ru-RU" sz="3200" b="1" smtClean="0"/>
              <a:t>Социальное и культурное творчество самих работников, их непосредственное участие в самоорганизации и самоуправлении совместной деятельностью, взаимный контроль, взаимопомощь и взаимозаменяемость. 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0001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4. Командный менеджмент: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solidFill>
                  <a:schemeClr val="tx1"/>
                </a:solidFill>
              </a:rPr>
              <a:t> (</a:t>
            </a:r>
            <a:r>
              <a:rPr lang="en-US" sz="4800" smtClean="0">
                <a:solidFill>
                  <a:schemeClr val="tx1"/>
                </a:solidFill>
              </a:rPr>
              <a:t>team management</a:t>
            </a:r>
            <a:r>
              <a:rPr lang="ru-RU" sz="4800" smtClean="0">
                <a:solidFill>
                  <a:schemeClr val="tx1"/>
                </a:solidFill>
              </a:rPr>
              <a:t>).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215312" cy="53578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smtClean="0"/>
              <a:t>	</a:t>
            </a:r>
          </a:p>
          <a:p>
            <a:pPr algn="just" eaLnBrk="1" hangingPunct="1">
              <a:buFontTx/>
              <a:buNone/>
            </a:pPr>
            <a:r>
              <a:rPr lang="ru-RU" sz="3200" smtClean="0"/>
              <a:t>		</a:t>
            </a:r>
            <a:r>
              <a:rPr lang="ru-RU" sz="3200" b="1" smtClean="0"/>
              <a:t>Ясность общих ценностей и целей, коллективная ответственность за результаты и высокую эффективность работы, разностороннее развитие и использование индивидуального и группового потенциалов. </a:t>
            </a:r>
          </a:p>
          <a:p>
            <a:pPr algn="just" eaLnBrk="1" hangingPunct="1">
              <a:buFontTx/>
              <a:buNone/>
            </a:pPr>
            <a:r>
              <a:rPr lang="ru-RU" sz="3200" smtClean="0"/>
              <a:t>						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000132"/>
          </a:xfrm>
        </p:spPr>
        <p:txBody>
          <a:bodyPr/>
          <a:lstStyle/>
          <a:p>
            <a:r>
              <a:rPr lang="ru-RU" sz="3200" b="1" dirty="0" smtClean="0"/>
              <a:t>Современные теории менеджмента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969277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Консультанты ≪</a:t>
            </a:r>
            <a:r>
              <a:rPr lang="ru-RU" dirty="0" err="1" smtClean="0"/>
              <a:t>МакКинзи</a:t>
            </a:r>
            <a:r>
              <a:rPr lang="ru-RU" dirty="0" smtClean="0"/>
              <a:t>≫</a:t>
            </a:r>
          </a:p>
          <a:p>
            <a:r>
              <a:rPr lang="ru-RU" dirty="0" smtClean="0"/>
              <a:t>Томас </a:t>
            </a:r>
            <a:r>
              <a:rPr lang="ru-RU" dirty="0" err="1" smtClean="0"/>
              <a:t>Питерс</a:t>
            </a:r>
            <a:r>
              <a:rPr lang="ru-RU" dirty="0" smtClean="0"/>
              <a:t> и Роберт </a:t>
            </a:r>
            <a:r>
              <a:rPr lang="ru-RU" dirty="0" err="1" smtClean="0"/>
              <a:t>Уотерман</a:t>
            </a:r>
            <a:r>
              <a:rPr lang="ru-RU" dirty="0" smtClean="0"/>
              <a:t> авторы книги ≪В поисках эффективного управления≫; </a:t>
            </a:r>
          </a:p>
          <a:p>
            <a:r>
              <a:rPr lang="ru-RU" dirty="0" err="1" smtClean="0"/>
              <a:t>Энтони</a:t>
            </a:r>
            <a:r>
              <a:rPr lang="ru-RU" dirty="0" smtClean="0"/>
              <a:t> </a:t>
            </a:r>
            <a:r>
              <a:rPr lang="ru-RU" dirty="0" err="1" smtClean="0"/>
              <a:t>Атос</a:t>
            </a:r>
            <a:r>
              <a:rPr lang="ru-RU" dirty="0" smtClean="0"/>
              <a:t> и Ричард Паскаль авторы книги ≪Искусство японского правления: пособие для американских управляющих≫.</a:t>
            </a:r>
          </a:p>
          <a:p>
            <a:pPr>
              <a:buNone/>
            </a:pPr>
            <a:r>
              <a:rPr lang="ru-RU" dirty="0" smtClean="0"/>
              <a:t>Создали </a:t>
            </a:r>
            <a:r>
              <a:rPr lang="ru-RU" b="1" dirty="0" smtClean="0"/>
              <a:t>≪7-S≫ теорию.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642942"/>
          </a:xfrm>
        </p:spPr>
        <p:txBody>
          <a:bodyPr/>
          <a:lstStyle/>
          <a:p>
            <a:r>
              <a:rPr lang="ru-RU" sz="3200" b="1" dirty="0" smtClean="0"/>
              <a:t>≪7-S≫ теория: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6467" cy="58579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Эффективность организации обусловлена семью взаимосвязанными элементами. Изменение в одном из элементов системы требует адекватного изменения остальных шести элементов:</a:t>
            </a:r>
          </a:p>
          <a:p>
            <a:r>
              <a:rPr lang="ru-RU" i="1" dirty="0" smtClean="0"/>
              <a:t>стратегия;</a:t>
            </a:r>
          </a:p>
          <a:p>
            <a:r>
              <a:rPr lang="ru-RU" i="1" dirty="0" smtClean="0"/>
              <a:t>структура;</a:t>
            </a:r>
          </a:p>
          <a:p>
            <a:r>
              <a:rPr lang="ru-RU" dirty="0" smtClean="0"/>
              <a:t>процедуры и процессы;</a:t>
            </a:r>
          </a:p>
          <a:p>
            <a:r>
              <a:rPr lang="ru-RU" i="1" dirty="0" smtClean="0"/>
              <a:t>штат</a:t>
            </a:r>
          </a:p>
          <a:p>
            <a:r>
              <a:rPr lang="ru-RU" i="1" dirty="0" smtClean="0"/>
              <a:t>стиль руководства</a:t>
            </a:r>
          </a:p>
          <a:p>
            <a:r>
              <a:rPr lang="ru-RU" i="1" dirty="0" smtClean="0"/>
              <a:t>квалификация;</a:t>
            </a:r>
          </a:p>
          <a:p>
            <a:r>
              <a:rPr lang="ru-RU" i="1" dirty="0" smtClean="0"/>
              <a:t>разделенные ценности.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8215312" cy="785813"/>
          </a:xfrm>
        </p:spPr>
        <p:txBody>
          <a:bodyPr/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Советы известных менеджеров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pic>
        <p:nvPicPr>
          <p:cNvPr id="61443" name="il_fi" descr="http://visionary.management.com.ua/wp-content/uploads/2009/02/jack-wel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3357563"/>
            <a:ext cx="2743200" cy="3309937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500" y="1643063"/>
            <a:ext cx="4429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39725" indent="-339725" algn="just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rgbClr val="663300"/>
              </a:solidFill>
            </a:endParaRPr>
          </a:p>
          <a:p>
            <a:pPr marL="339725" indent="-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Джек Уэлч (</a:t>
            </a:r>
            <a:r>
              <a:rPr lang="en-US" sz="2000" b="1" dirty="0">
                <a:solidFill>
                  <a:srgbClr val="663300"/>
                </a:solidFill>
              </a:rPr>
              <a:t>Jack Welch)</a:t>
            </a:r>
          </a:p>
          <a:p>
            <a:pPr marL="339725" indent="-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(Родился в 1935 году </a:t>
            </a:r>
          </a:p>
          <a:p>
            <a:pPr marL="339725" indent="-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В 1981-2001 возглавлял </a:t>
            </a:r>
            <a:endParaRPr lang="en-US" sz="2000" b="1" dirty="0">
              <a:solidFill>
                <a:srgbClr val="663300"/>
              </a:solidFill>
            </a:endParaRPr>
          </a:p>
          <a:p>
            <a:pPr marL="339725" indent="-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000" b="1" dirty="0">
                <a:solidFill>
                  <a:srgbClr val="663300"/>
                </a:solidFill>
              </a:rPr>
              <a:t>General Electric</a:t>
            </a:r>
            <a:r>
              <a:rPr lang="ru-RU" sz="2000" b="1" dirty="0">
                <a:solidFill>
                  <a:srgbClr val="663300"/>
                </a:solidFill>
              </a:rPr>
              <a:t>) </a:t>
            </a: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600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dirty="0" smtClean="0"/>
              <a:t>фото с сайта http://biztimes.ru/, </a:t>
            </a:r>
            <a:r>
              <a:rPr lang="ru-RU" sz="1000" dirty="0" err="1" smtClean="0"/>
              <a:t>www.google.ru</a:t>
            </a:r>
            <a:r>
              <a:rPr lang="ru-RU" sz="1000" dirty="0" smtClean="0"/>
              <a:t>/</a:t>
            </a:r>
            <a:r>
              <a:rPr lang="ru-RU" sz="1000" dirty="0" err="1" smtClean="0"/>
              <a:t>images</a:t>
            </a:r>
            <a:r>
              <a:rPr lang="ru-RU" sz="1000" dirty="0" smtClean="0"/>
              <a:t> </a:t>
            </a:r>
            <a:r>
              <a:rPr lang="ru-RU" dirty="0" smtClean="0"/>
              <a:t>/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8215312" cy="500062"/>
          </a:xfrm>
        </p:spPr>
        <p:txBody>
          <a:bodyPr/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Советы известных менеджеров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pic>
        <p:nvPicPr>
          <p:cNvPr id="62467" name="il_fi" descr="http://visionary.management.com.ua/wp-content/uploads/2009/02/jack-welc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3357563"/>
            <a:ext cx="2743200" cy="3309937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500" y="1643063"/>
            <a:ext cx="5715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39725" algn="ctr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200" b="1" dirty="0">
                <a:solidFill>
                  <a:srgbClr val="663300"/>
                </a:solidFill>
              </a:rPr>
              <a:t>эффективность</a:t>
            </a: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dirty="0">
              <a:solidFill>
                <a:srgbClr val="663300"/>
              </a:solidFill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Разрушители				Молодцы </a:t>
            </a: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организации </a:t>
            </a:r>
          </a:p>
          <a:p>
            <a:pPr marL="339725" algn="r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200" b="1" dirty="0">
                <a:solidFill>
                  <a:srgbClr val="663300"/>
                </a:solidFill>
              </a:rPr>
              <a:t>правильные ценности</a:t>
            </a: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dirty="0">
              <a:solidFill>
                <a:srgbClr val="663300"/>
              </a:solidFill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</a:rPr>
              <a:t>Опасность				Еще один шанс</a:t>
            </a: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kern="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kern="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kern="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2000" b="1" kern="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339725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964407" y="4107656"/>
            <a:ext cx="4857750" cy="71437"/>
          </a:xfrm>
          <a:prstGeom prst="straightConnector1">
            <a:avLst/>
          </a:prstGeom>
          <a:ln w="3175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57250" y="4357688"/>
            <a:ext cx="5000625" cy="1587"/>
          </a:xfrm>
          <a:prstGeom prst="straightConnector1">
            <a:avLst/>
          </a:prstGeom>
          <a:ln w="3175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571875" y="928688"/>
            <a:ext cx="4500563" cy="3286125"/>
          </a:xfrm>
          <a:prstGeom prst="round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</a:rPr>
              <a:t>Если Ваши работники достигают успеха и лояльны к ценностям: поощряйте их.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75" y="4429125"/>
            <a:ext cx="4572000" cy="2286000"/>
          </a:xfrm>
          <a:prstGeom prst="roundRect">
            <a:avLst/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</a:rPr>
              <a:t>Если Ваши работники не всегда достигают успеха в выполнении заданий,  но при этом лояльны к ценностям: обучайте их или найдите им в организации ту работу, с которой они могут справиться.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429125"/>
            <a:ext cx="3357563" cy="22145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Если Ваши работники не достигают успеха в выполнении заданий,  и при этом не лояльны к ценностям: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увольняйте их. 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928688"/>
            <a:ext cx="3357563" cy="3429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Если Ваши работники достигают успеха в выполнении заданий,  и при этом не лояльны к ценностям: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увольняйте их (если ценности идут в разрез) - они вносят смуту и делают организацию неуправляемой или договоритесь, если ценности нейтральны.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dirty="0" smtClean="0"/>
              <a:t>фото с сайта http://biztimes.ru/, </a:t>
            </a:r>
            <a:r>
              <a:rPr lang="ru-RU" sz="1000" dirty="0" err="1" smtClean="0"/>
              <a:t>www.google.ru</a:t>
            </a:r>
            <a:r>
              <a:rPr lang="ru-RU" sz="1000" dirty="0" smtClean="0"/>
              <a:t>/</a:t>
            </a:r>
            <a:r>
              <a:rPr lang="ru-RU" sz="1000" dirty="0" err="1" smtClean="0"/>
              <a:t>images</a:t>
            </a:r>
            <a:r>
              <a:rPr lang="ru-RU" sz="1000" dirty="0" smtClean="0"/>
              <a:t> </a:t>
            </a:r>
            <a:r>
              <a:rPr lang="ru-RU" dirty="0" smtClean="0"/>
              <a:t>/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3400"/>
            <a:ext cx="8326467" cy="1219200"/>
          </a:xfrm>
        </p:spPr>
        <p:txBody>
          <a:bodyPr/>
          <a:lstStyle/>
          <a:p>
            <a:r>
              <a:rPr lang="ru-RU" dirty="0" smtClean="0"/>
              <a:t>Контрольные вопросы по теме: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040715" cy="4983179"/>
          </a:xfrm>
        </p:spPr>
        <p:txBody>
          <a:bodyPr/>
          <a:lstStyle/>
          <a:p>
            <a:pPr lvl="0" algn="just"/>
            <a:r>
              <a:rPr lang="ru-RU" sz="1800" dirty="0" smtClean="0"/>
              <a:t>Менеджмент: какова этимология слова, основные этапы формирования менеджмента как самостоятельной области знания? Каково соотношение понятий «менеджмент» и «управление»?</a:t>
            </a:r>
          </a:p>
          <a:p>
            <a:pPr algn="just"/>
            <a:r>
              <a:rPr lang="ru-RU" sz="1800" dirty="0" smtClean="0"/>
              <a:t>Дайте определение термина «управление». </a:t>
            </a:r>
          </a:p>
          <a:p>
            <a:pPr lvl="0" algn="just"/>
            <a:r>
              <a:rPr lang="ru-RU" sz="1800" dirty="0" smtClean="0"/>
              <a:t>Охарактеризуйте научный этап развития менеджмента как самостоятельной области знания. (Ф. Тейлор, М. </a:t>
            </a:r>
            <a:r>
              <a:rPr lang="ru-RU" sz="1800" dirty="0" err="1" smtClean="0"/>
              <a:t>Фоллет</a:t>
            </a:r>
            <a:r>
              <a:rPr lang="ru-RU" sz="1800" dirty="0" smtClean="0"/>
              <a:t>, А. </a:t>
            </a:r>
            <a:r>
              <a:rPr lang="ru-RU" sz="1800" dirty="0" err="1" smtClean="0"/>
              <a:t>Файоль</a:t>
            </a:r>
            <a:r>
              <a:rPr lang="ru-RU" sz="1800" dirty="0" smtClean="0"/>
              <a:t>, Э. </a:t>
            </a:r>
            <a:r>
              <a:rPr lang="ru-RU" sz="1800" dirty="0" err="1" smtClean="0"/>
              <a:t>Мэйо</a:t>
            </a:r>
            <a:r>
              <a:rPr lang="ru-RU" sz="1800" dirty="0" smtClean="0"/>
              <a:t>)</a:t>
            </a:r>
          </a:p>
          <a:p>
            <a:pPr lvl="0" algn="just"/>
            <a:r>
              <a:rPr lang="ru-RU" sz="1800" dirty="0" smtClean="0"/>
              <a:t>В чем вклад психологии в становление менеджмента как науки (А </a:t>
            </a:r>
            <a:r>
              <a:rPr lang="ru-RU" sz="1800" dirty="0" err="1" smtClean="0"/>
              <a:t>Маслоу</a:t>
            </a:r>
            <a:r>
              <a:rPr lang="ru-RU" sz="1800" dirty="0" smtClean="0"/>
              <a:t>, Э. </a:t>
            </a:r>
            <a:r>
              <a:rPr lang="ru-RU" sz="1800" dirty="0" err="1" smtClean="0"/>
              <a:t>Мэйо</a:t>
            </a:r>
            <a:r>
              <a:rPr lang="ru-RU" sz="1800" dirty="0" smtClean="0"/>
              <a:t>, К. </a:t>
            </a:r>
            <a:r>
              <a:rPr lang="ru-RU" sz="1800" dirty="0" err="1" smtClean="0"/>
              <a:t>Аржирис</a:t>
            </a:r>
            <a:r>
              <a:rPr lang="ru-RU" sz="1800" dirty="0" smtClean="0"/>
              <a:t>, Г. </a:t>
            </a:r>
            <a:r>
              <a:rPr lang="ru-RU" sz="1800" dirty="0" err="1" smtClean="0"/>
              <a:t>Саймон</a:t>
            </a:r>
            <a:r>
              <a:rPr lang="ru-RU" sz="1800" dirty="0" smtClean="0"/>
              <a:t>, Ч. </a:t>
            </a:r>
            <a:r>
              <a:rPr lang="ru-RU" sz="1800" dirty="0" err="1" smtClean="0"/>
              <a:t>Хэнди</a:t>
            </a:r>
            <a:r>
              <a:rPr lang="ru-RU" sz="1800" dirty="0" smtClean="0"/>
              <a:t>)?</a:t>
            </a:r>
          </a:p>
          <a:p>
            <a:pPr lvl="0" algn="just"/>
            <a:r>
              <a:rPr lang="ru-RU" sz="1800" dirty="0" smtClean="0"/>
              <a:t>Каков предмет психологии менеджмента и ее задачи?</a:t>
            </a:r>
          </a:p>
          <a:p>
            <a:pPr algn="just"/>
            <a:r>
              <a:rPr lang="ru-RU" sz="1800" dirty="0" smtClean="0"/>
              <a:t>Охарактеризуйте современные (системные)  теории менеджмента: Т. </a:t>
            </a:r>
            <a:r>
              <a:rPr lang="ru-RU" sz="1800" dirty="0" err="1" smtClean="0"/>
              <a:t>Питерс</a:t>
            </a:r>
            <a:r>
              <a:rPr lang="ru-RU" sz="1800" dirty="0" smtClean="0"/>
              <a:t> и Р. </a:t>
            </a:r>
            <a:r>
              <a:rPr lang="ru-RU" sz="1800" dirty="0" err="1" smtClean="0"/>
              <a:t>Уотерман</a:t>
            </a:r>
            <a:r>
              <a:rPr lang="ru-RU" sz="1800" dirty="0" smtClean="0"/>
              <a:t>, Р. Паскаль, Э. </a:t>
            </a:r>
            <a:r>
              <a:rPr lang="ru-RU" sz="1800" dirty="0" err="1" smtClean="0"/>
              <a:t>Атос</a:t>
            </a:r>
            <a:r>
              <a:rPr lang="ru-RU" sz="1800" dirty="0" smtClean="0"/>
              <a:t>, «7-</a:t>
            </a:r>
            <a:r>
              <a:rPr lang="en-US" sz="1800" dirty="0" smtClean="0"/>
              <a:t>S</a:t>
            </a:r>
            <a:r>
              <a:rPr lang="ru-RU" sz="1800" dirty="0" smtClean="0"/>
              <a:t>» теория.</a:t>
            </a:r>
          </a:p>
          <a:p>
            <a:pPr algn="just"/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>
                <a:hlinkClick r:id="rId2" action="ppaction://hlinksldjump"/>
              </a:rPr>
              <a:t>Перейти на тематический план лекции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3400"/>
            <a:ext cx="8326467" cy="1219200"/>
          </a:xfrm>
        </p:spPr>
        <p:txBody>
          <a:bodyPr/>
          <a:lstStyle/>
          <a:p>
            <a:r>
              <a:rPr lang="ru-RU" dirty="0" smtClean="0"/>
              <a:t>Библиографический список: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040715" cy="4983179"/>
          </a:xfrm>
        </p:spPr>
        <p:txBody>
          <a:bodyPr/>
          <a:lstStyle/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err="1" smtClean="0"/>
              <a:t>Акофф</a:t>
            </a:r>
            <a:r>
              <a:rPr lang="ru-RU" sz="1800" dirty="0" smtClean="0"/>
              <a:t> Р. Планирование будущего корпорации. - Пер. с англ. - М.: Прогресс, 1985. - 327 с.</a:t>
            </a:r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err="1" smtClean="0"/>
              <a:t>Армстр</a:t>
            </a:r>
            <a:r>
              <a:rPr lang="en-US" sz="1800" dirty="0" smtClean="0"/>
              <a:t>o</a:t>
            </a:r>
            <a:r>
              <a:rPr lang="ru-RU" sz="1800" dirty="0" err="1" smtClean="0"/>
              <a:t>нг</a:t>
            </a:r>
            <a:r>
              <a:rPr lang="en-US" sz="1800" dirty="0" smtClean="0"/>
              <a:t>, </a:t>
            </a:r>
            <a:r>
              <a:rPr lang="ru-RU" sz="1800" dirty="0" smtClean="0"/>
              <a:t>М</a:t>
            </a:r>
            <a:r>
              <a:rPr lang="en-US" sz="1800" dirty="0" smtClean="0"/>
              <a:t>, </a:t>
            </a:r>
            <a:r>
              <a:rPr lang="ru-RU" sz="1800" dirty="0" smtClean="0"/>
              <a:t>Практика управления человеческими ресурсами</a:t>
            </a:r>
            <a:r>
              <a:rPr lang="en-US" sz="1800" dirty="0" smtClean="0"/>
              <a:t> A Handbook of Human Resource Management Practice. -  8-</a:t>
            </a:r>
            <a:r>
              <a:rPr lang="ru-RU" sz="1800" dirty="0" smtClean="0"/>
              <a:t>е издание</a:t>
            </a:r>
            <a:r>
              <a:rPr lang="en-US" sz="1800" dirty="0" smtClean="0"/>
              <a:t>, </a:t>
            </a:r>
            <a:r>
              <a:rPr lang="ru-RU" sz="1800" dirty="0" smtClean="0"/>
              <a:t>СПб</a:t>
            </a:r>
            <a:r>
              <a:rPr lang="en-US" sz="1800" dirty="0" smtClean="0"/>
              <a:t>.: </a:t>
            </a:r>
            <a:r>
              <a:rPr lang="ru-RU" sz="1800" dirty="0" smtClean="0"/>
              <a:t>ПИТЕР</a:t>
            </a:r>
            <a:r>
              <a:rPr lang="en-US" sz="1800" dirty="0" smtClean="0"/>
              <a:t>, 2008. - 832 </a:t>
            </a:r>
            <a:r>
              <a:rPr lang="ru-RU" sz="1800" dirty="0" smtClean="0"/>
              <a:t>с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smtClean="0"/>
              <a:t>Базаров Т. Ю. Управление персоналом: Учебное пособие. М.: 2002. - 224 с.</a:t>
            </a: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err="1" smtClean="0"/>
              <a:t>Виханский</a:t>
            </a:r>
            <a:r>
              <a:rPr lang="ru-RU" sz="1800" dirty="0" smtClean="0"/>
              <a:t>, О. С. Менеджмент: учебник для вузов / О. С. </a:t>
            </a:r>
            <a:r>
              <a:rPr lang="ru-RU" sz="1800" dirty="0" err="1" smtClean="0"/>
              <a:t>Виханский</a:t>
            </a:r>
            <a:r>
              <a:rPr lang="ru-RU" sz="1800" dirty="0" smtClean="0"/>
              <a:t>. – 3-е   изд. – М.: </a:t>
            </a:r>
            <a:r>
              <a:rPr lang="ru-RU" sz="1800" dirty="0" err="1" smtClean="0"/>
              <a:t>Экономистъ</a:t>
            </a:r>
            <a:r>
              <a:rPr lang="ru-RU" sz="1800" dirty="0" smtClean="0"/>
              <a:t>, 2004. – 528 с.</a:t>
            </a:r>
            <a:endParaRPr lang="ru-RU" sz="1800" smtClean="0"/>
          </a:p>
          <a:p>
            <a:pPr algn="just"/>
            <a:endParaRPr lang="ru-RU" sz="1800" dirty="0" smtClean="0"/>
          </a:p>
          <a:p>
            <a:pPr algn="just">
              <a:buNone/>
            </a:pPr>
            <a:r>
              <a:rPr lang="ru-RU" sz="1800" dirty="0" smtClean="0">
                <a:hlinkClick r:id="rId2" action="ppaction://hlinksldjump"/>
              </a:rPr>
              <a:t>Перейти на тематический план лекции</a:t>
            </a:r>
            <a:endParaRPr lang="ru-RU" sz="1800" dirty="0" smtClean="0"/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7858125" cy="471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smtClean="0"/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6600" b="1" smtClean="0"/>
              <a:t>за внимание!</a:t>
            </a:r>
          </a:p>
          <a:p>
            <a:pPr eaLnBrk="1" hangingPunct="1">
              <a:buFontTx/>
              <a:buNone/>
            </a:pPr>
            <a:endParaRPr lang="ru-RU" sz="3200" b="1" smtClean="0"/>
          </a:p>
          <a:p>
            <a:pPr eaLnBrk="1" hangingPunct="1"/>
            <a:endParaRPr lang="ru-RU" sz="320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eaLnBrk="1" hangingPunct="1"/>
            <a:r>
              <a:rPr lang="ru-RU" sz="3200" b="1" smtClean="0"/>
              <a:t>Менеджмент – в нашем языке слово «менеджмент» служит для обозначения категории работников, осуществляющих функцию управления организацией.</a:t>
            </a:r>
          </a:p>
          <a:p>
            <a:pPr eaLnBrk="1" hangingPunct="1"/>
            <a:r>
              <a:rPr lang="ru-RU" sz="3200" b="1" smtClean="0"/>
              <a:t>Менеджер - субъект управления, профессиональный управляющий.</a:t>
            </a:r>
          </a:p>
          <a:p>
            <a:pPr eaLnBrk="1" hangingPunct="1">
              <a:buFontTx/>
              <a:buNone/>
            </a:pPr>
            <a:endParaRPr lang="ru-RU" sz="3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b="1" smtClean="0"/>
              <a:t>Менеджер — это член организации, осуществляющий управленческую деятельность и решающий управленческие задачи. </a:t>
            </a:r>
          </a:p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Менеджеры являются ключевыми людьми в организации.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929687" cy="62865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Менеджеры играют различные роли в организации, задачи решаемые различными менеджерами различны, индивидуален и стиль выполнения менеджерских функций.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 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king clock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740</TotalTime>
  <Words>1150</Words>
  <Application>Microsoft Office PowerPoint</Application>
  <PresentationFormat>Экран (4:3)</PresentationFormat>
  <Paragraphs>374</Paragraphs>
  <Slides>68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0" baseType="lpstr">
      <vt:lpstr>Ticking clock design template</vt:lpstr>
      <vt:lpstr>Документ</vt:lpstr>
      <vt:lpstr>  ПРЕДМЕТ  ПСИХОЛОГИИ УПРАВЛЕНИЯ  </vt:lpstr>
      <vt:lpstr>Тематический план лекции:</vt:lpstr>
      <vt:lpstr>МЕНЕДЖМЕНТ  </vt:lpstr>
      <vt:lpstr>Менеджмент (в русском)– функция,  вид деятельности по руководству людьми в самых разнообразных организациях.</vt:lpstr>
      <vt:lpstr>    (в отличие от управления в государственной сфере или управления техникой).   </vt:lpstr>
      <vt:lpstr>     </vt:lpstr>
      <vt:lpstr>     </vt:lpstr>
      <vt:lpstr>     </vt:lpstr>
      <vt:lpstr>     </vt:lpstr>
      <vt:lpstr>     </vt:lpstr>
      <vt:lpstr>   Роль менеджера в организации:    </vt:lpstr>
      <vt:lpstr>   Роль менеджера в организации:    </vt:lpstr>
      <vt:lpstr>   Роль менеджера в организации:    </vt:lpstr>
      <vt:lpstr>   Принятие управленческих решений    </vt:lpstr>
      <vt:lpstr>   Информационный аспект менеджмента    </vt:lpstr>
      <vt:lpstr>   Управление человеческими ресурсами    </vt:lpstr>
      <vt:lpstr>     </vt:lpstr>
      <vt:lpstr>     </vt:lpstr>
      <vt:lpstr>     </vt:lpstr>
      <vt:lpstr>     </vt:lpstr>
      <vt:lpstr>     </vt:lpstr>
      <vt:lpstr>Тематический план лекции:</vt:lpstr>
      <vt:lpstr>     </vt:lpstr>
      <vt:lpstr>   Психология менеджмента наука о:   </vt:lpstr>
      <vt:lpstr>Слайд 25</vt:lpstr>
      <vt:lpstr>Слайд 26</vt:lpstr>
      <vt:lpstr>   Психология менеджмента   </vt:lpstr>
      <vt:lpstr>   Психология менеджмента   </vt:lpstr>
      <vt:lpstr>   Психология менеджмента   </vt:lpstr>
      <vt:lpstr>   Психология менеджмента   </vt:lpstr>
      <vt:lpstr>   Фредерик Уинслоу Тейлор  (F. W. Taylor, 1856-1915)   </vt:lpstr>
      <vt:lpstr>  Ф. Тейлор ввел 3 принципа научной организации производства   </vt:lpstr>
      <vt:lpstr>  Ф. Тейлор ввел 3 принципа научной организации производства   </vt:lpstr>
      <vt:lpstr>  Ф. Тейлор ввел 3 принципа научной организации производства   </vt:lpstr>
      <vt:lpstr>  Элтон Мейо (1880-1949).  Доктрина человеческих отношений   </vt:lpstr>
      <vt:lpstr>  Элтон Мейо (1880-1949).  Доктрина человеческих отношений   </vt:lpstr>
      <vt:lpstr>  Доктрина  человеческих отношений   </vt:lpstr>
      <vt:lpstr>Макс Вебер (1864-1920) </vt:lpstr>
      <vt:lpstr>   </vt:lpstr>
      <vt:lpstr>   </vt:lpstr>
      <vt:lpstr>   </vt:lpstr>
      <vt:lpstr>  Развитие научного управления неразрывно связано с именем  </vt:lpstr>
      <vt:lpstr>  Анри Файоль (1841-1925)    </vt:lpstr>
      <vt:lpstr>     </vt:lpstr>
      <vt:lpstr>   </vt:lpstr>
      <vt:lpstr>   </vt:lpstr>
      <vt:lpstr>     </vt:lpstr>
      <vt:lpstr>   </vt:lpstr>
      <vt:lpstr>  Можно выделить 9 управленческих функций:   </vt:lpstr>
      <vt:lpstr>  Можно выделить 9 управленческих функций:   </vt:lpstr>
      <vt:lpstr>  Можно выделить 9 управленческих функций:   </vt:lpstr>
      <vt:lpstr>    Алгоритм управленческой деятельности     </vt:lpstr>
      <vt:lpstr>     </vt:lpstr>
      <vt:lpstr>    Управление     </vt:lpstr>
      <vt:lpstr>   Взаимодействие субъекта и объекта управления  характеризуется следующим:    </vt:lpstr>
      <vt:lpstr>   Взаимодействие субъекта и объекта управления:    </vt:lpstr>
      <vt:lpstr>    Для того чтобы это выполнялось, необходимо:    </vt:lpstr>
      <vt:lpstr>   МЕТОДЫ УПРАВЛЕНИЯ     </vt:lpstr>
      <vt:lpstr>    Эволюция подходов к управлению    </vt:lpstr>
      <vt:lpstr>    4. Командный менеджмент:     </vt:lpstr>
      <vt:lpstr>     4. Командный менеджмент:  (team management).      </vt:lpstr>
      <vt:lpstr>Современные теории менеджмента</vt:lpstr>
      <vt:lpstr>≪7-S≫ теория:</vt:lpstr>
      <vt:lpstr>    Советы известных менеджеров    </vt:lpstr>
      <vt:lpstr>    Советы известных менеджеров    </vt:lpstr>
      <vt:lpstr>Контрольные вопросы по теме: </vt:lpstr>
      <vt:lpstr>Библиографический список: </vt:lpstr>
      <vt:lpstr>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МЕНЕДЖМЕНТА</dc:title>
  <dc:creator>user</dc:creator>
  <cp:lastModifiedBy>Samsung</cp:lastModifiedBy>
  <cp:revision>105</cp:revision>
  <dcterms:created xsi:type="dcterms:W3CDTF">2010-06-28T16:27:26Z</dcterms:created>
  <dcterms:modified xsi:type="dcterms:W3CDTF">2018-11-26T15:28:06Z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TC011594421049</vt:lpwstr>
  </property>
</Properties>
</file>