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90" r:id="rId31"/>
    <p:sldId id="288" r:id="rId32"/>
    <p:sldId id="289" r:id="rId33"/>
    <p:sldId id="291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357298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 </a:t>
            </a:r>
            <a:r>
              <a:rPr lang="ru-RU" smtClean="0"/>
              <a:t>1</a:t>
            </a:r>
            <a:r>
              <a:rPr lang="ru-RU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Человеческий капитал. Деньги, личный, семейный бюджет, финансовое планирование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7406640" cy="289560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Деньги, их виды и функции.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Человеческий капитал. Личные финансы.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Семья в рыночной экономике. Семейный бюджет.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Финансовое планирование.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98080" cy="1143000"/>
          </a:xfrm>
        </p:spPr>
        <p:txBody>
          <a:bodyPr/>
          <a:lstStyle/>
          <a:p>
            <a:r>
              <a:rPr lang="ru-RU" dirty="0" smtClean="0"/>
              <a:t>Виды целей:</a:t>
            </a:r>
            <a:endParaRPr lang="ru-RU" dirty="0"/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071678"/>
            <a:ext cx="7929618" cy="29289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построения личного финансового плана: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85926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постановка целей;</a:t>
            </a:r>
          </a:p>
          <a:p>
            <a:r>
              <a:rPr lang="ru-RU" dirty="0" smtClean="0"/>
              <a:t>формирование и анализ личной финансовой отчетности;</a:t>
            </a:r>
          </a:p>
          <a:p>
            <a:r>
              <a:rPr lang="ru-RU" dirty="0" smtClean="0"/>
              <a:t>корректировка целей;</a:t>
            </a:r>
          </a:p>
          <a:p>
            <a:r>
              <a:rPr lang="ru-RU" dirty="0" smtClean="0"/>
              <a:t>определение путей достижения целей (построение плана инвестирования).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714356"/>
            <a:ext cx="8286776" cy="68580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Для целей финансового планирования на будущее используется такой инструмент, как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бюджет</a:t>
            </a:r>
            <a:r>
              <a:rPr lang="ru-RU" b="1" dirty="0" smtClean="0"/>
              <a:t> </a:t>
            </a:r>
            <a:r>
              <a:rPr lang="ru-RU" dirty="0" smtClean="0"/>
              <a:t>– совокупность планируемых доходов и расходов.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Доходы</a:t>
            </a:r>
            <a:r>
              <a:rPr lang="ru-RU" b="1" dirty="0" smtClean="0"/>
              <a:t> </a:t>
            </a:r>
            <a:r>
              <a:rPr lang="ru-RU" dirty="0" smtClean="0"/>
              <a:t>– это сумма полученных денежных средств за определенный период: зарплата, проценты по вкладам, доходы от сдачи в аренду недвижимости.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Расходы </a:t>
            </a:r>
            <a:r>
              <a:rPr lang="ru-RU" dirty="0" smtClean="0"/>
              <a:t>– сумма средств, направленных домохозяйством на собственные нужды.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Сбережения</a:t>
            </a:r>
            <a:r>
              <a:rPr lang="ru-RU" b="1" dirty="0" smtClean="0"/>
              <a:t> </a:t>
            </a:r>
            <a:r>
              <a:rPr lang="ru-RU" dirty="0" smtClean="0"/>
              <a:t>– это разница между доходами и расходами, которую мы постепенно накапливаем.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совокупного капитала</a:t>
            </a:r>
            <a:endParaRPr lang="ru-RU" dirty="0"/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000240"/>
            <a:ext cx="7963023" cy="37979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71480"/>
            <a:ext cx="8143900" cy="657227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Текущий капитал </a:t>
            </a:r>
            <a:r>
              <a:rPr lang="ru-RU" dirty="0" smtClean="0"/>
              <a:t>– здесь название говорит само за себя. Он необходим для того что бы покрывать текущее потребление и потребности</a:t>
            </a:r>
            <a:br>
              <a:rPr lang="ru-RU" dirty="0" smtClean="0"/>
            </a:br>
            <a:r>
              <a:rPr lang="ru-RU" dirty="0" smtClean="0"/>
              <a:t>человека/семьи.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Резервный капитал </a:t>
            </a:r>
            <a:r>
              <a:rPr lang="ru-RU" dirty="0" smtClean="0"/>
              <a:t>– является своеобразной «страховкой» на случай непредвиденных ситуаций. Должен обладать следующими характеристиками:</a:t>
            </a:r>
            <a:br>
              <a:rPr lang="ru-RU" dirty="0" smtClean="0"/>
            </a:br>
            <a:r>
              <a:rPr lang="ru-RU" dirty="0" smtClean="0"/>
              <a:t>−  размер резерва – объем трех-шести месячных расходов;</a:t>
            </a:r>
            <a:br>
              <a:rPr lang="ru-RU" dirty="0" smtClean="0"/>
            </a:br>
            <a:r>
              <a:rPr lang="ru-RU" dirty="0" smtClean="0"/>
              <a:t>−  высокая ликвидность (способность быстро обращаться в наличные деньги);</a:t>
            </a:r>
            <a:br>
              <a:rPr lang="ru-RU" dirty="0" smtClean="0"/>
            </a:br>
            <a:r>
              <a:rPr lang="ru-RU" dirty="0" smtClean="0"/>
              <a:t>−  надежность размещения;</a:t>
            </a:r>
            <a:br>
              <a:rPr lang="ru-RU" dirty="0" smtClean="0"/>
            </a:br>
            <a:r>
              <a:rPr lang="ru-RU" dirty="0" smtClean="0"/>
              <a:t>−  защита от инфляции.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Инвестиционный капитал </a:t>
            </a:r>
            <a:r>
              <a:rPr lang="ru-RU" dirty="0" smtClean="0"/>
              <a:t>– тот самый капитал, который обеспечит </a:t>
            </a:r>
          </a:p>
          <a:p>
            <a:pPr>
              <a:buNone/>
            </a:pPr>
            <a:r>
              <a:rPr lang="ru-RU" dirty="0" smtClean="0"/>
              <a:t>достойный жизненный уровень в старости.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Этапы жизненного цикла и соответствие им структуры и размеров</a:t>
            </a:r>
            <a:br>
              <a:rPr lang="ru-RU" sz="2200" dirty="0" smtClean="0"/>
            </a:br>
            <a:r>
              <a:rPr lang="ru-RU" sz="2200" dirty="0" smtClean="0"/>
              <a:t>доходов, расходов человека, семьи</a:t>
            </a:r>
            <a:br>
              <a:rPr lang="ru-RU" sz="2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857232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Обеспеченность ресурсами на этапах жизненного цикла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442" y="1571612"/>
            <a:ext cx="7627874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Этапы жизни семьи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642918"/>
            <a:ext cx="5072098" cy="60722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Соотношение сбережения и потребления в зависимости от возраста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571612"/>
            <a:ext cx="7712806" cy="41901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Понятия «ликвидность», «надежность», «доходность» и иллюстрация их применения относительно личного и семейного капитала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85852" y="1071546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Финансовые активы характеризуются  тремя характеристиками: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143116"/>
            <a:ext cx="7358114" cy="4178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0004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Характеристики</a:t>
            </a:r>
            <a:r>
              <a:rPr lang="ru-RU" sz="3600" i="1" dirty="0" smtClean="0"/>
              <a:t> </a:t>
            </a:r>
            <a:r>
              <a:rPr lang="ru-RU" sz="3600" dirty="0" smtClean="0"/>
              <a:t>активов для формирования различных частей совокупного капитала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214554"/>
            <a:ext cx="7143800" cy="29289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дать общую информацию по темам, которые будут более детально рассматриваться в последующих</a:t>
            </a:r>
            <a:br>
              <a:rPr lang="ru-RU" dirty="0" smtClean="0"/>
            </a:br>
            <a:r>
              <a:rPr lang="ru-RU" dirty="0" smtClean="0"/>
              <a:t>лекциях</a:t>
            </a:r>
            <a:br>
              <a:rPr lang="ru-RU" dirty="0" smtClean="0"/>
            </a:b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-1429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Инвестиции, как инструмент защиты от инфляции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4"/>
            <a:ext cx="8143900" cy="6429396"/>
          </a:xfrm>
        </p:spPr>
        <p:txBody>
          <a:bodyPr>
            <a:normAutofit fontScale="47500" lnSpcReduction="20000"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Инвестирование</a:t>
            </a:r>
            <a:r>
              <a:rPr lang="ru-RU" sz="4000" dirty="0" smtClean="0"/>
              <a:t> – это разумное и доходное вложение сбережений в</a:t>
            </a:r>
            <a:br>
              <a:rPr lang="ru-RU" sz="4000" dirty="0" smtClean="0"/>
            </a:br>
            <a:r>
              <a:rPr lang="ru-RU" sz="4000" dirty="0" smtClean="0"/>
              <a:t>финансовые инструменты.</a:t>
            </a:r>
          </a:p>
          <a:p>
            <a:pPr>
              <a:buNone/>
            </a:pPr>
            <a:r>
              <a:rPr lang="ru-RU" sz="4000" dirty="0" smtClean="0"/>
              <a:t>Инвестировать необходимо для того, чтобы:</a:t>
            </a:r>
          </a:p>
          <a:p>
            <a:r>
              <a:rPr lang="ru-RU" sz="4000" dirty="0" smtClean="0"/>
              <a:t>приумножить свой капитал;</a:t>
            </a:r>
          </a:p>
          <a:p>
            <a:r>
              <a:rPr lang="ru-RU" sz="4000" dirty="0" smtClean="0"/>
              <a:t>обеспечить надёжное финансовое положение в будущем;</a:t>
            </a:r>
          </a:p>
          <a:p>
            <a:r>
              <a:rPr lang="ru-RU" sz="4000" dirty="0" smtClean="0"/>
              <a:t>реализовать планы покупок и расходов, которые требуют</a:t>
            </a:r>
            <a:br>
              <a:rPr lang="ru-RU" sz="4000" dirty="0" smtClean="0"/>
            </a:br>
            <a:r>
              <a:rPr lang="ru-RU" sz="4000" dirty="0" smtClean="0"/>
              <a:t>длительного накопления средств (покупка автомобиля, квартиры,</a:t>
            </a:r>
            <a:br>
              <a:rPr lang="ru-RU" sz="4000" dirty="0" smtClean="0"/>
            </a:br>
            <a:r>
              <a:rPr lang="ru-RU" sz="4000" dirty="0" smtClean="0"/>
              <a:t>оплата обучения детей, пенсия);</a:t>
            </a:r>
          </a:p>
          <a:p>
            <a:r>
              <a:rPr lang="ru-RU" sz="4000" dirty="0" smtClean="0"/>
              <a:t>защитить накопленный капитал от влияния инфляции.</a:t>
            </a:r>
          </a:p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Риск</a:t>
            </a:r>
            <a:r>
              <a:rPr lang="ru-RU" sz="4000" dirty="0" smtClean="0"/>
              <a:t> – это вероятность возникновения убытков или неполучения</a:t>
            </a:r>
            <a:br>
              <a:rPr lang="ru-RU" sz="4000" dirty="0" smtClean="0"/>
            </a:br>
            <a:r>
              <a:rPr lang="ru-RU" sz="4000" dirty="0" smtClean="0"/>
              <a:t>доходов по сравнению с прогнозируемым вариантом.</a:t>
            </a:r>
          </a:p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Доходность</a:t>
            </a:r>
            <a:r>
              <a:rPr lang="ru-RU" sz="4000" dirty="0" smtClean="0"/>
              <a:t> – это отношение прибыли, полученной инвестором за</a:t>
            </a:r>
            <a:br>
              <a:rPr lang="ru-RU" sz="4000" dirty="0" smtClean="0"/>
            </a:br>
            <a:r>
              <a:rPr lang="ru-RU" sz="4000" dirty="0" smtClean="0"/>
              <a:t>время владения активом, к затратам на его приобретение.</a:t>
            </a:r>
          </a:p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Цель инвестирования </a:t>
            </a:r>
            <a:r>
              <a:rPr lang="ru-RU" sz="4000" dirty="0" smtClean="0"/>
              <a:t>– найти и определить такой способ вложения</a:t>
            </a:r>
            <a:br>
              <a:rPr lang="ru-RU" sz="4000" dirty="0" smtClean="0"/>
            </a:br>
            <a:r>
              <a:rPr lang="ru-RU" sz="4000" dirty="0" smtClean="0"/>
              <a:t>капитала, при котором обеспечивался бы минимальный риск и требуемый уровень доходности.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Сбережение и инвестирование накоплений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Сбережение </a:t>
            </a:r>
            <a:r>
              <a:rPr lang="ru-RU" dirty="0" smtClean="0"/>
              <a:t>– это сохранение свободных денежных средств от</a:t>
            </a:r>
            <a:br>
              <a:rPr lang="ru-RU" dirty="0" smtClean="0"/>
            </a:br>
            <a:r>
              <a:rPr lang="ru-RU" dirty="0" smtClean="0"/>
              <a:t>незапланированных трат и инфляционного обесценения.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Инвестирование</a:t>
            </a:r>
            <a:r>
              <a:rPr lang="ru-RU" dirty="0" smtClean="0"/>
              <a:t> – это вложение свободных денежных средств в</a:t>
            </a:r>
            <a:br>
              <a:rPr lang="ru-RU" dirty="0" smtClean="0"/>
            </a:br>
            <a:r>
              <a:rPr lang="ru-RU" dirty="0" smtClean="0"/>
              <a:t>инвестиционные активы с целью их приращения.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Виды сбережений: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142984"/>
            <a:ext cx="8072462" cy="628654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Сбережения в наличной форме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Сбережения в банке</a:t>
            </a:r>
            <a:r>
              <a:rPr lang="ru-RU" dirty="0" smtClean="0"/>
              <a:t>: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Депозиты до востребования </a:t>
            </a:r>
            <a:r>
              <a:rPr lang="ru-RU" dirty="0" smtClean="0"/>
              <a:t>– депозит без указания срока хранения, который возвращается по первому требованию вкладчика.</a:t>
            </a:r>
            <a:endParaRPr lang="ru-RU" b="1" dirty="0" smtClean="0"/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Срочные депозиты </a:t>
            </a:r>
            <a:r>
              <a:rPr lang="ru-RU" dirty="0" smtClean="0"/>
              <a:t>– вклады, размещенные в банке на определенный срок и изымаемые полностью по истечении этого срока.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Сберегательные сертификаты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smtClean="0"/>
              <a:t>– эмитируемая банком долговая ценная бумага.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Инвестирование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7929618" cy="61436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 Исходя из уровня риска, инвестиции традиционно разделяются на три вида: 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Консервативными (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малорисковыми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) инвестициями </a:t>
            </a:r>
            <a:r>
              <a:rPr lang="ru-RU" dirty="0" smtClean="0"/>
              <a:t>называются вложения, преимущественно нацеленные на сохранность ваших средств.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Умеренными инвестициями </a:t>
            </a:r>
            <a:r>
              <a:rPr lang="ru-RU" dirty="0" smtClean="0"/>
              <a:t>называются вложения, когда акценты распределяются между надежностью и желанием получить более ощутимый</a:t>
            </a:r>
            <a:br>
              <a:rPr lang="ru-RU" dirty="0" smtClean="0"/>
            </a:br>
            <a:r>
              <a:rPr lang="ru-RU" dirty="0" smtClean="0"/>
              <a:t>доход. 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Агрессивными (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высокорисковыми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) инвестициями </a:t>
            </a:r>
            <a:r>
              <a:rPr lang="ru-RU" dirty="0" smtClean="0"/>
              <a:t>называются вложения, дающие возможность получения высокого дохода при полном</a:t>
            </a:r>
            <a:br>
              <a:rPr lang="ru-RU" dirty="0" smtClean="0"/>
            </a:br>
            <a:r>
              <a:rPr lang="ru-RU" dirty="0" smtClean="0"/>
              <a:t>отсутствии гарантий сохранности вложенных средств. </a:t>
            </a:r>
          </a:p>
          <a:p>
            <a:r>
              <a:rPr lang="ru-RU" dirty="0" smtClean="0"/>
              <a:t>Наиболее доступные для частных инвесторов объекты вложения: драгоценные металлы, недвижимость, паи паевых инвестиционных фондов (</a:t>
            </a:r>
            <a:r>
              <a:rPr lang="ru-RU" dirty="0" err="1" smtClean="0"/>
              <a:t>ПИФов</a:t>
            </a:r>
            <a:r>
              <a:rPr lang="ru-RU" dirty="0" smtClean="0"/>
              <a:t>), накопительное и инвестиционное страхование жизни.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Инвестиции на рынке ценных бумаг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3" y="519859"/>
            <a:ext cx="5520317" cy="6338141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Доходность акции складывается из: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85860"/>
            <a:ext cx="8001024" cy="571501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Изменение рыночной цены </a:t>
            </a:r>
            <a:r>
              <a:rPr lang="ru-RU" dirty="0" smtClean="0"/>
              <a:t>акции между датами её покупки и продажи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Прибыль возникает, если цена продажи акции больше цены её покупки. Убыток возникает, если цена продажи ниже цены покупки акции.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Дивиденды</a:t>
            </a:r>
            <a:r>
              <a:rPr lang="ru-RU" i="1" dirty="0" smtClean="0"/>
              <a:t>. </a:t>
            </a:r>
            <a:r>
              <a:rPr lang="ru-RU" dirty="0" smtClean="0"/>
              <a:t>Часть прибыли предприятия, распределяемая между акционерами. Дивиденды не распределяются в случае отсутствия прибыли у предприятия, которая является источником дивидендных выплат, а также в случаях, если принимается решение не распределять полученную прибыль.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Доходность облигации складывается из: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857232"/>
            <a:ext cx="7786742" cy="600076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Изменение курса</a:t>
            </a:r>
            <a:r>
              <a:rPr lang="ru-RU" i="1" dirty="0" smtClean="0"/>
              <a:t>. </a:t>
            </a:r>
            <a:r>
              <a:rPr lang="ru-RU" dirty="0" smtClean="0"/>
              <a:t>Прибыль возникает, если облигация куплена по цене</a:t>
            </a:r>
            <a:br>
              <a:rPr lang="ru-RU" dirty="0" smtClean="0"/>
            </a:br>
            <a:r>
              <a:rPr lang="ru-RU" dirty="0" smtClean="0"/>
              <a:t>ниже номинала (с дисконтом) и погашена эмитентом по цене номинала.</a:t>
            </a:r>
            <a:br>
              <a:rPr lang="ru-RU" dirty="0" smtClean="0"/>
            </a:br>
            <a:r>
              <a:rPr lang="ru-RU" dirty="0" smtClean="0"/>
              <a:t>Убыток может возникнуть, если облигация куплена по цене выше номинала</a:t>
            </a:r>
            <a:br>
              <a:rPr lang="ru-RU" dirty="0" smtClean="0"/>
            </a:br>
            <a:r>
              <a:rPr lang="ru-RU" dirty="0" smtClean="0"/>
              <a:t>(с премией) и погашена по номиналу.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Периодически выплачиваемый процентный (купонный) доход</a:t>
            </a:r>
            <a:r>
              <a:rPr lang="ru-RU" i="1" dirty="0" smtClean="0"/>
              <a:t>. </a:t>
            </a:r>
            <a:r>
              <a:rPr lang="ru-RU" dirty="0" smtClean="0"/>
              <a:t>Прибыль</a:t>
            </a:r>
            <a:br>
              <a:rPr lang="ru-RU" dirty="0" smtClean="0"/>
            </a:br>
            <a:r>
              <a:rPr lang="ru-RU" dirty="0" smtClean="0"/>
              <a:t>возникает, если предприятие выплачивает такой доход. Убыток может возникнуть, только если предприятие обанкротится.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Паевые инвестиционные фонды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85794"/>
            <a:ext cx="8072462" cy="60722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Паевой инвестиционный фонд (ПИФ) </a:t>
            </a:r>
            <a:r>
              <a:rPr lang="ru-RU" dirty="0" smtClean="0"/>
              <a:t>– это форма коллективных инвестиций, при которой средства вкладчиков объединяются для дальнейшего размещения профессиональными управляющими в ценные бумаги (или иные активы) с целью получения дохода.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Механизм получения дохода </a:t>
            </a:r>
            <a:r>
              <a:rPr lang="ru-RU" dirty="0" smtClean="0"/>
              <a:t>–</a:t>
            </a:r>
            <a:r>
              <a:rPr lang="ru-RU" i="1" dirty="0" smtClean="0"/>
              <a:t> </a:t>
            </a:r>
            <a:r>
              <a:rPr lang="ru-RU" dirty="0" smtClean="0"/>
              <a:t>Пайщик вносит в фонд деньги, получая взамен определенное количество паев.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498080" cy="1143000"/>
          </a:xfrm>
        </p:spPr>
        <p:txBody>
          <a:bodyPr/>
          <a:lstStyle/>
          <a:p>
            <a:r>
              <a:rPr lang="ru-RU" dirty="0" smtClean="0"/>
              <a:t>Виды </a:t>
            </a:r>
            <a:r>
              <a:rPr lang="ru-RU" dirty="0" err="1" smtClean="0"/>
              <a:t>ПИФов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357298"/>
            <a:ext cx="8072462" cy="57150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По режиму работы с пайщиками</a:t>
            </a:r>
            <a:r>
              <a:rPr lang="ru-RU" dirty="0" smtClean="0"/>
              <a:t>: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открытые</a:t>
            </a:r>
            <a:r>
              <a:rPr lang="ru-RU" i="1" dirty="0" smtClean="0"/>
              <a:t> </a:t>
            </a:r>
            <a:r>
              <a:rPr lang="ru-RU" dirty="0" smtClean="0"/>
              <a:t>(покупать и продавать паи можно каждый день);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интервальные</a:t>
            </a:r>
            <a:r>
              <a:rPr lang="ru-RU" i="1" dirty="0" smtClean="0"/>
              <a:t> </a:t>
            </a:r>
            <a:r>
              <a:rPr lang="ru-RU" dirty="0" smtClean="0"/>
              <a:t>(паи продаются и покупаются несколько раз в год в течение определенного времени);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закрытые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smtClean="0"/>
              <a:t>(покупать паи можно при формировании фонда и продавать – при завершении его работы через несколько лет).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71480"/>
            <a:ext cx="81439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100" b="1" dirty="0" smtClean="0">
                <a:solidFill>
                  <a:schemeClr val="accent3">
                    <a:lumMod val="75000"/>
                  </a:schemeClr>
                </a:solidFill>
              </a:rPr>
              <a:t>По уровню рискованности вложений в разные активы</a:t>
            </a:r>
            <a:r>
              <a:rPr lang="ru-RU" sz="4100" dirty="0" smtClean="0"/>
              <a:t>:</a:t>
            </a:r>
          </a:p>
          <a:p>
            <a:r>
              <a:rPr lang="ru-RU" dirty="0" smtClean="0"/>
              <a:t>индексные фонды (инвестирующие в акции,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входящие в расчет</a:t>
            </a:r>
            <a:r>
              <a:rPr lang="en-US" dirty="0" smtClean="0"/>
              <a:t> </a:t>
            </a:r>
            <a:r>
              <a:rPr lang="ru-RU" dirty="0" smtClean="0"/>
              <a:t>индексов);</a:t>
            </a:r>
          </a:p>
          <a:p>
            <a:r>
              <a:rPr lang="ru-RU" dirty="0" smtClean="0"/>
              <a:t>фонды акций;</a:t>
            </a:r>
          </a:p>
          <a:p>
            <a:r>
              <a:rPr lang="ru-RU" dirty="0" smtClean="0"/>
              <a:t>фонды смешанных инвестиций;</a:t>
            </a:r>
          </a:p>
          <a:p>
            <a:r>
              <a:rPr lang="ru-RU" dirty="0" smtClean="0"/>
              <a:t>фонды фондов;</a:t>
            </a:r>
          </a:p>
          <a:p>
            <a:r>
              <a:rPr lang="ru-RU" dirty="0" smtClean="0"/>
              <a:t>фонды облигаций;</a:t>
            </a:r>
          </a:p>
          <a:p>
            <a:r>
              <a:rPr lang="ru-RU" dirty="0" smtClean="0"/>
              <a:t>фонды денежного рынка;</a:t>
            </a:r>
          </a:p>
          <a:p>
            <a:r>
              <a:rPr lang="ru-RU" dirty="0" smtClean="0"/>
              <a:t>фонды недвижимости;</a:t>
            </a:r>
          </a:p>
          <a:p>
            <a:r>
              <a:rPr lang="ru-RU" dirty="0" smtClean="0"/>
              <a:t>фонды прямых и венчурных инвестиций;</a:t>
            </a:r>
          </a:p>
          <a:p>
            <a:r>
              <a:rPr lang="ru-RU" dirty="0" smtClean="0"/>
              <a:t>ипотечные фонды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денег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071546"/>
            <a:ext cx="8076464" cy="6000768"/>
          </a:xfrm>
        </p:spPr>
        <p:txBody>
          <a:bodyPr>
            <a:normAutofit fontScale="40000" lnSpcReduction="20000"/>
          </a:bodyPr>
          <a:lstStyle/>
          <a:p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Товарные деньги</a:t>
            </a:r>
            <a:r>
              <a:rPr lang="ru-RU" sz="4800" i="1" dirty="0" smtClean="0"/>
              <a:t>: </a:t>
            </a:r>
            <a:r>
              <a:rPr lang="ru-RU" sz="4800" dirty="0" smtClean="0"/>
              <a:t>деньги, имеющие самостоятельную стоимость, как</a:t>
            </a:r>
            <a:br>
              <a:rPr lang="ru-RU" sz="4800" dirty="0" smtClean="0"/>
            </a:br>
            <a:r>
              <a:rPr lang="ru-RU" sz="4800" dirty="0" smtClean="0"/>
              <a:t>товар. В настоящее время всё меньше находятся в обращении. На текущий момент наиболее распространенными являются золотые монеты, в то же время они носят характер инвестиционных вложений, а не как средство платежа.</a:t>
            </a:r>
          </a:p>
          <a:p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Наличные деньги</a:t>
            </a:r>
            <a:r>
              <a:rPr lang="ru-RU" sz="4800" i="1" dirty="0" smtClean="0"/>
              <a:t>: </a:t>
            </a:r>
            <a:r>
              <a:rPr lang="ru-RU" sz="4800" dirty="0" smtClean="0"/>
              <a:t>деньги в нашем обычном понимании – банкноты,</a:t>
            </a:r>
            <a:br>
              <a:rPr lang="ru-RU" sz="4800" dirty="0" smtClean="0"/>
            </a:br>
            <a:r>
              <a:rPr lang="ru-RU" sz="4800" dirty="0" smtClean="0"/>
              <a:t>монеты из недрагоценных металлов.</a:t>
            </a:r>
          </a:p>
          <a:p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Безналичные деньги</a:t>
            </a:r>
            <a:r>
              <a:rPr lang="ru-RU" sz="4800" i="1" dirty="0" smtClean="0"/>
              <a:t>: </a:t>
            </a:r>
            <a:r>
              <a:rPr lang="ru-RU" sz="4800" dirty="0" smtClean="0"/>
              <a:t>средства на счетах в банке. Их наличие</a:t>
            </a:r>
            <a:br>
              <a:rPr lang="ru-RU" sz="4800" dirty="0" smtClean="0"/>
            </a:br>
            <a:r>
              <a:rPr lang="ru-RU" sz="4800" dirty="0" smtClean="0"/>
              <a:t>подтверждается не физическим наличием банкнот, а выписками со счетов. Расчёты также производятся не в результате физической передачи денег, а в результате изменения записей по счетам.</a:t>
            </a:r>
          </a:p>
          <a:p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Электронные деньги</a:t>
            </a:r>
            <a:r>
              <a:rPr lang="ru-RU" sz="4800" i="1" dirty="0" smtClean="0"/>
              <a:t>: </a:t>
            </a:r>
            <a:r>
              <a:rPr lang="ru-RU" sz="4800" dirty="0" smtClean="0"/>
              <a:t>наиболее поздно появившийся вид денег, до сих</a:t>
            </a:r>
            <a:br>
              <a:rPr lang="ru-RU" sz="4800" dirty="0" smtClean="0"/>
            </a:br>
            <a:r>
              <a:rPr lang="ru-RU" sz="4800" dirty="0" smtClean="0"/>
              <a:t>пор находящийся в стадии формирования. Российским законом они</a:t>
            </a:r>
            <a:br>
              <a:rPr lang="ru-RU" sz="4800" dirty="0" smtClean="0"/>
            </a:br>
            <a:r>
              <a:rPr lang="ru-RU" sz="4800" dirty="0" smtClean="0"/>
              <a:t>определены как денежные средства, которые предварительно предоставлены одним лицом другому лицу, учитывающему информацию о размере предоставленных денежных средств без открытия банковского счёта.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Инвестирование на валютном рынке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14422"/>
            <a:ext cx="8215338" cy="585789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F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OREX </a:t>
            </a:r>
            <a:r>
              <a:rPr lang="ru-RU" dirty="0" smtClean="0"/>
              <a:t>(от англ. </a:t>
            </a:r>
            <a:r>
              <a:rPr lang="ru-RU" dirty="0" err="1" smtClean="0"/>
              <a:t>FOReign</a:t>
            </a:r>
            <a:r>
              <a:rPr lang="ru-RU" dirty="0" smtClean="0"/>
              <a:t> </a:t>
            </a:r>
            <a:r>
              <a:rPr lang="ru-RU" dirty="0" err="1" smtClean="0"/>
              <a:t>EXchange</a:t>
            </a:r>
            <a:r>
              <a:rPr lang="ru-RU" dirty="0" smtClean="0"/>
              <a:t> – «зарубежный обмен») – рынок</a:t>
            </a:r>
            <a:br>
              <a:rPr lang="ru-RU" dirty="0" smtClean="0"/>
            </a:br>
            <a:r>
              <a:rPr lang="ru-RU" dirty="0" smtClean="0"/>
              <a:t>обмена валюты по свободным ценам, который формирует непрерывный</a:t>
            </a:r>
            <a:br>
              <a:rPr lang="ru-RU" dirty="0" smtClean="0"/>
            </a:br>
            <a:r>
              <a:rPr lang="ru-RU" dirty="0" smtClean="0"/>
              <a:t>процесс обмена одной иностранной валюты на другую.</a:t>
            </a:r>
            <a:endParaRPr lang="en-US" dirty="0" smtClean="0"/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Участники валютного рынка </a:t>
            </a:r>
            <a:r>
              <a:rPr lang="ru-RU" dirty="0" smtClean="0"/>
              <a:t>– банки, брокерские конторы,</a:t>
            </a:r>
            <a:r>
              <a:rPr lang="en-US" dirty="0" smtClean="0"/>
              <a:t> </a:t>
            </a:r>
            <a:r>
              <a:rPr lang="ru-RU" dirty="0" smtClean="0"/>
              <a:t>международные корпорации, экспортно-импортные компании,</a:t>
            </a:r>
            <a:br>
              <a:rPr lang="ru-RU" dirty="0" smtClean="0"/>
            </a:br>
            <a:r>
              <a:rPr lang="ru-RU" dirty="0" smtClean="0"/>
              <a:t>инвестиционные фонды, небольшие фирмы, а также частные инвесторы.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«Диверсификация» инвестиций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85860"/>
            <a:ext cx="8072462" cy="607220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Диверсификация </a:t>
            </a:r>
            <a:r>
              <a:rPr lang="ru-RU" dirty="0" smtClean="0"/>
              <a:t>– распределение финансов между несколькими</a:t>
            </a:r>
            <a:br>
              <a:rPr lang="ru-RU" dirty="0" smtClean="0"/>
            </a:br>
            <a:r>
              <a:rPr lang="ru-RU" dirty="0" smtClean="0"/>
              <a:t>видами инвестиций. </a:t>
            </a:r>
          </a:p>
          <a:p>
            <a:pPr>
              <a:buNone/>
            </a:pPr>
            <a:r>
              <a:rPr lang="ru-RU" b="1" dirty="0" smtClean="0"/>
              <a:t>Виды: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Валютная</a:t>
            </a:r>
            <a:r>
              <a:rPr lang="ru-RU" i="1" dirty="0" smtClean="0"/>
              <a:t>: </a:t>
            </a:r>
            <a:r>
              <a:rPr lang="ru-RU" dirty="0" smtClean="0"/>
              <a:t>использование и хранение денег в разных валютах</a:t>
            </a:r>
            <a:br>
              <a:rPr lang="ru-RU" dirty="0" smtClean="0"/>
            </a:br>
            <a:r>
              <a:rPr lang="ru-RU" dirty="0" smtClean="0"/>
              <a:t>(например, доллары, евро, рубли).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Инструментальная</a:t>
            </a:r>
            <a:r>
              <a:rPr lang="ru-RU" i="1" dirty="0" smtClean="0"/>
              <a:t>: </a:t>
            </a:r>
            <a:r>
              <a:rPr lang="ru-RU" dirty="0" smtClean="0"/>
              <a:t>распределение капитала по нескольким видам</a:t>
            </a:r>
            <a:br>
              <a:rPr lang="ru-RU" dirty="0" smtClean="0"/>
            </a:br>
            <a:r>
              <a:rPr lang="ru-RU" dirty="0" smtClean="0"/>
              <a:t>активов (ценные бумаги, недвижимость, банковские депозиты).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Институциональная</a:t>
            </a:r>
            <a:r>
              <a:rPr lang="ru-RU" i="1" dirty="0" smtClean="0"/>
              <a:t>: </a:t>
            </a:r>
            <a:r>
              <a:rPr lang="ru-RU" dirty="0" smtClean="0"/>
              <a:t>распределение средств между различными</a:t>
            </a:r>
            <a:br>
              <a:rPr lang="ru-RU" dirty="0" smtClean="0"/>
            </a:br>
            <a:r>
              <a:rPr lang="ru-RU" dirty="0" smtClean="0"/>
              <a:t>организациями.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Видовая</a:t>
            </a:r>
            <a:r>
              <a:rPr lang="ru-RU" i="1" dirty="0" smtClean="0"/>
              <a:t>: </a:t>
            </a:r>
            <a:r>
              <a:rPr lang="ru-RU" dirty="0" smtClean="0"/>
              <a:t>распределение капитала между различными областями</a:t>
            </a:r>
            <a:br>
              <a:rPr lang="ru-RU" dirty="0" smtClean="0"/>
            </a:br>
            <a:r>
              <a:rPr lang="ru-RU" dirty="0" smtClean="0"/>
              <a:t>деятельности (торговля, промышленность, финансовый сектор).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Финансовые решения в условиях неопределенности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714488"/>
            <a:ext cx="7626007" cy="4357718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50004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Вопросы для обсуждения и закрепления прочитанного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43050"/>
            <a:ext cx="7498080" cy="480060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000" dirty="0" smtClean="0"/>
              <a:t>Назовите основные функции семьи и дайте им характеристику.</a:t>
            </a:r>
          </a:p>
          <a:p>
            <a:pPr lvl="0"/>
            <a:r>
              <a:rPr lang="ru-RU" sz="2000" dirty="0" smtClean="0"/>
              <a:t>К каким последствиям ведет развитие воспроизводственных функций семьи?</a:t>
            </a:r>
          </a:p>
          <a:p>
            <a:pPr lvl="0"/>
            <a:r>
              <a:rPr lang="ru-RU" sz="2000" dirty="0" smtClean="0"/>
              <a:t>Какие в настоящее время социальные гарантии и льготы предоставляет государство семье?</a:t>
            </a:r>
          </a:p>
          <a:p>
            <a:pPr lvl="0"/>
            <a:r>
              <a:rPr lang="ru-RU" sz="2000" dirty="0" smtClean="0"/>
              <a:t>Проанализируйте бюджет своей семьи. Какие новые статьи доходов и расходов возникают в ней?</a:t>
            </a:r>
          </a:p>
          <a:p>
            <a:pPr lvl="0"/>
            <a:r>
              <a:rPr lang="ru-RU" sz="2000" dirty="0" smtClean="0"/>
              <a:t>Каким образом возможно разрешение проблем семьи в условиях рыночной экономики?</a:t>
            </a:r>
          </a:p>
          <a:p>
            <a:pPr lvl="0"/>
            <a:r>
              <a:rPr lang="ru-RU" sz="2000" dirty="0" smtClean="0"/>
              <a:t>Представьте, что в предстоящие три года цены на товары и</a:t>
            </a:r>
            <a:br>
              <a:rPr lang="ru-RU" sz="2000" dirty="0" smtClean="0"/>
            </a:br>
            <a:r>
              <a:rPr lang="ru-RU" sz="2000" dirty="0" smtClean="0"/>
              <a:t>услуги, которые Вы обычно покупаете, увеличатся вдвое. Если Ваш доход тоже увеличится вдвое, Вы сможете купить меньше, больше или столько  же товаров и услуг, как и сегодня?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функции денег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928670"/>
            <a:ext cx="8286776" cy="6072206"/>
          </a:xfrm>
        </p:spPr>
        <p:txBody>
          <a:bodyPr>
            <a:normAutofit fontScale="47500" lnSpcReduction="20000"/>
          </a:bodyPr>
          <a:lstStyle/>
          <a:p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Мера стоимости</a:t>
            </a:r>
            <a:r>
              <a:rPr lang="ru-RU" sz="3800" i="1" dirty="0" smtClean="0"/>
              <a:t>: </a:t>
            </a:r>
            <a:r>
              <a:rPr lang="ru-RU" sz="3800" dirty="0" smtClean="0"/>
              <a:t>с помощью денег можно измерять и сопоставлять стоимость различных товаров, услуг.</a:t>
            </a:r>
          </a:p>
          <a:p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Средство обращения</a:t>
            </a:r>
            <a:r>
              <a:rPr lang="ru-RU" sz="3800" dirty="0" smtClean="0"/>
              <a:t>: исторически первоначально товарный обмен осуществлялся в форме обмена товара на товар («</a:t>
            </a:r>
            <a:r>
              <a:rPr lang="ru-RU" sz="3800" dirty="0" err="1" smtClean="0"/>
              <a:t>товар</a:t>
            </a:r>
            <a:r>
              <a:rPr lang="ru-RU" sz="3800" dirty="0" smtClean="0"/>
              <a:t> – </a:t>
            </a:r>
            <a:r>
              <a:rPr lang="ru-RU" sz="3800" dirty="0" err="1" smtClean="0"/>
              <a:t>товар</a:t>
            </a:r>
            <a:r>
              <a:rPr lang="ru-RU" sz="3800" dirty="0" smtClean="0"/>
              <a:t>»). Появление денег изменило форму обмена: товар продается за деньги, затем на</a:t>
            </a:r>
            <a:br>
              <a:rPr lang="ru-RU" sz="3800" dirty="0" smtClean="0"/>
            </a:br>
            <a:r>
              <a:rPr lang="ru-RU" sz="3800" dirty="0" smtClean="0"/>
              <a:t>вырученные деньги приобретается другой необходимый товар («</a:t>
            </a:r>
            <a:r>
              <a:rPr lang="ru-RU" sz="3800" dirty="0" err="1" smtClean="0"/>
              <a:t>товар</a:t>
            </a:r>
            <a:r>
              <a:rPr lang="ru-RU" sz="3800" dirty="0" smtClean="0"/>
              <a:t> – деньги – товар»). Таким образом, деньги являются универсальным посредником при товарообмене.</a:t>
            </a:r>
          </a:p>
          <a:p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Средство накопления</a:t>
            </a:r>
            <a:r>
              <a:rPr lang="ru-RU" sz="3800" i="1" dirty="0" smtClean="0"/>
              <a:t>: </a:t>
            </a:r>
            <a:r>
              <a:rPr lang="ru-RU" sz="3800" dirty="0" smtClean="0"/>
              <a:t>в отличие от товаров, деньги не имеют срока годности, в связи с чем их можно откладывать для расходов в будущих периодах.</a:t>
            </a:r>
          </a:p>
          <a:p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Средство платежа</a:t>
            </a:r>
            <a:r>
              <a:rPr lang="ru-RU" sz="3800" i="1" dirty="0" smtClean="0"/>
              <a:t>: </a:t>
            </a:r>
            <a:r>
              <a:rPr lang="ru-RU" sz="3800" dirty="0" smtClean="0"/>
              <a:t>функция денег, заключающаяся в том, что деньги используются при продаже товаров в кредит, при уплате налогов.</a:t>
            </a:r>
          </a:p>
          <a:p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Мировые деньги</a:t>
            </a:r>
            <a:r>
              <a:rPr lang="ru-RU" sz="3800" i="1" dirty="0" smtClean="0"/>
              <a:t>: </a:t>
            </a:r>
            <a:r>
              <a:rPr lang="ru-RU" sz="3800" dirty="0" smtClean="0"/>
              <a:t>развитие товарооборота и финансовых отношений</a:t>
            </a:r>
            <a:br>
              <a:rPr lang="ru-RU" sz="3800" dirty="0" smtClean="0"/>
            </a:br>
            <a:r>
              <a:rPr lang="ru-RU" sz="3800" dirty="0" smtClean="0"/>
              <a:t>между разными странами, имеющими разные валюты, привели к появлению</a:t>
            </a:r>
            <a:br>
              <a:rPr lang="ru-RU" sz="3800" dirty="0" smtClean="0"/>
            </a:br>
            <a:r>
              <a:rPr lang="ru-RU" sz="3800" dirty="0" smtClean="0"/>
              <a:t>так называемых «мировых денег», к которым можно отнести «резервные</a:t>
            </a:r>
            <a:br>
              <a:rPr lang="ru-RU" sz="3800" dirty="0" smtClean="0"/>
            </a:br>
            <a:r>
              <a:rPr lang="ru-RU" sz="3800" dirty="0" smtClean="0"/>
              <a:t>валюты», в которых большинство стран предпочитает хранить часть своих</a:t>
            </a:r>
            <a:br>
              <a:rPr lang="ru-RU" sz="3800" dirty="0" smtClean="0"/>
            </a:br>
            <a:r>
              <a:rPr lang="ru-RU" sz="3800" dirty="0" smtClean="0"/>
              <a:t>резервов (доллар США, евро, английский фунт, японская </a:t>
            </a:r>
            <a:r>
              <a:rPr lang="ru-RU" sz="3800" dirty="0" err="1" smtClean="0"/>
              <a:t>йена</a:t>
            </a:r>
            <a:r>
              <a:rPr lang="ru-RU" sz="3800" dirty="0" smtClean="0"/>
              <a:t>, швейцарский</a:t>
            </a:r>
            <a:br>
              <a:rPr lang="ru-RU" sz="3800" dirty="0" smtClean="0"/>
            </a:br>
            <a:r>
              <a:rPr lang="ru-RU" sz="3800" dirty="0" smtClean="0"/>
              <a:t>франк, китайский юань).</a:t>
            </a:r>
            <a:br>
              <a:rPr lang="ru-RU" sz="3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Подделки и защита от них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14422"/>
            <a:ext cx="7862150" cy="58578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700" dirty="0" smtClean="0"/>
              <a:t>       Для защиты от подделок центральными банками стран используются многочисленные приёмы, в том числе:</a:t>
            </a:r>
          </a:p>
          <a:p>
            <a:r>
              <a:rPr lang="ru-RU" sz="3700" dirty="0" smtClean="0"/>
              <a:t>использование специальной бумаги с водяными знаками и ворсинками, иногда со вставками из другого материала;</a:t>
            </a:r>
          </a:p>
          <a:p>
            <a:r>
              <a:rPr lang="ru-RU" sz="3700" dirty="0" smtClean="0"/>
              <a:t>защитные нити;</a:t>
            </a:r>
          </a:p>
          <a:p>
            <a:r>
              <a:rPr lang="ru-RU" sz="3700" dirty="0" err="1" smtClean="0"/>
              <a:t>микропечать</a:t>
            </a:r>
            <a:r>
              <a:rPr lang="ru-RU" sz="3700" dirty="0" smtClean="0"/>
              <a:t>;</a:t>
            </a:r>
          </a:p>
          <a:p>
            <a:r>
              <a:rPr lang="ru-RU" sz="3700" dirty="0" err="1" smtClean="0"/>
              <a:t>кипп-эффект</a:t>
            </a:r>
            <a:r>
              <a:rPr lang="ru-RU" sz="3700" dirty="0" smtClean="0"/>
              <a:t> (какое-либо изображение становится видимым, только если посмотреть на купюру под определённым углом);</a:t>
            </a:r>
          </a:p>
          <a:p>
            <a:r>
              <a:rPr lang="ru-RU" sz="3700" dirty="0" err="1" smtClean="0"/>
              <a:t>цветопеременная</a:t>
            </a:r>
            <a:r>
              <a:rPr lang="ru-RU" sz="3700" dirty="0" smtClean="0"/>
              <a:t> краска;</a:t>
            </a:r>
          </a:p>
          <a:p>
            <a:r>
              <a:rPr lang="ru-RU" sz="3700" dirty="0" smtClean="0"/>
              <a:t>ультрафиолетовые изображения.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Эмиссия денег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142984"/>
            <a:ext cx="7862150" cy="5715016"/>
          </a:xfrm>
        </p:spPr>
        <p:txBody>
          <a:bodyPr>
            <a:normAutofit fontScale="92500" lnSpcReduction="20000"/>
          </a:bodyPr>
          <a:lstStyle/>
          <a:p>
            <a:r>
              <a:rPr lang="ru-RU" sz="2100" dirty="0" smtClean="0"/>
              <a:t>Под </a:t>
            </a:r>
            <a:r>
              <a:rPr lang="ru-RU" sz="2100" b="1" dirty="0" smtClean="0">
                <a:solidFill>
                  <a:schemeClr val="accent3">
                    <a:lumMod val="75000"/>
                  </a:schemeClr>
                </a:solidFill>
              </a:rPr>
              <a:t>эмиссией денег </a:t>
            </a:r>
            <a:r>
              <a:rPr lang="ru-RU" sz="2100" dirty="0" smtClean="0"/>
              <a:t>подразумевается выпуск новых денежных средств в обращение. </a:t>
            </a:r>
          </a:p>
          <a:p>
            <a:pPr>
              <a:buNone/>
            </a:pPr>
            <a:r>
              <a:rPr lang="ru-RU" sz="2100" dirty="0" smtClean="0"/>
              <a:t>       Законодательно установлены следующие особенности эмиссии в России:</a:t>
            </a:r>
          </a:p>
          <a:p>
            <a:r>
              <a:rPr lang="ru-RU" sz="2100" dirty="0" smtClean="0"/>
              <a:t>рубль является единственным законным платежным средством на</a:t>
            </a:r>
            <a:br>
              <a:rPr lang="ru-RU" sz="2100" dirty="0" smtClean="0"/>
            </a:br>
            <a:r>
              <a:rPr lang="ru-RU" sz="2100" dirty="0" smtClean="0"/>
              <a:t>территории России;</a:t>
            </a:r>
          </a:p>
          <a:p>
            <a:r>
              <a:rPr lang="ru-RU" sz="2100" dirty="0" smtClean="0"/>
              <a:t>официальное соотношение между рублём и золотом или другими</a:t>
            </a:r>
            <a:br>
              <a:rPr lang="ru-RU" sz="2100" dirty="0" smtClean="0"/>
            </a:br>
            <a:r>
              <a:rPr lang="ru-RU" sz="2100" dirty="0" smtClean="0"/>
              <a:t>драгоценными металлами не устанавливается;</a:t>
            </a:r>
          </a:p>
          <a:p>
            <a:r>
              <a:rPr lang="ru-RU" sz="2100" dirty="0" smtClean="0"/>
              <a:t>банкноты и монеты Банка России являются безусловными</a:t>
            </a:r>
            <a:br>
              <a:rPr lang="ru-RU" sz="2100" dirty="0" smtClean="0"/>
            </a:br>
            <a:r>
              <a:rPr lang="ru-RU" sz="2100" dirty="0" smtClean="0"/>
              <a:t>обязательствами Банка России и обеспечиваются всеми его</a:t>
            </a:r>
            <a:br>
              <a:rPr lang="ru-RU" sz="2100" dirty="0" smtClean="0"/>
            </a:br>
            <a:r>
              <a:rPr lang="ru-RU" sz="2100" dirty="0" smtClean="0"/>
              <a:t>активами;</a:t>
            </a:r>
          </a:p>
          <a:p>
            <a:r>
              <a:rPr lang="ru-RU" sz="2100" dirty="0" smtClean="0"/>
              <a:t>банкноты и монеты Банка России не могут быть объявлены</a:t>
            </a:r>
            <a:br>
              <a:rPr lang="ru-RU" sz="2100" dirty="0" smtClean="0"/>
            </a:br>
            <a:r>
              <a:rPr lang="ru-RU" sz="2100" dirty="0" smtClean="0"/>
              <a:t>недействительными (утратившими силу законного средства</a:t>
            </a:r>
            <a:br>
              <a:rPr lang="ru-RU" sz="2100" dirty="0" smtClean="0"/>
            </a:br>
            <a:r>
              <a:rPr lang="ru-RU" sz="2100" dirty="0" smtClean="0"/>
              <a:t>платежа), если не установлен достаточно продолжительный срок их</a:t>
            </a:r>
            <a:br>
              <a:rPr lang="ru-RU" sz="2100" dirty="0" smtClean="0"/>
            </a:br>
            <a:r>
              <a:rPr lang="ru-RU" sz="2100" dirty="0" smtClean="0"/>
              <a:t>обмена на банкноты и монету Банка России нового образца. Не</a:t>
            </a:r>
            <a:br>
              <a:rPr lang="ru-RU" sz="2100" dirty="0" smtClean="0"/>
            </a:br>
            <a:r>
              <a:rPr lang="ru-RU" sz="2100" dirty="0" smtClean="0"/>
              <a:t>допускаются какие-либо ограничения в отношении сумм или</a:t>
            </a:r>
            <a:br>
              <a:rPr lang="ru-RU" sz="2100" dirty="0" smtClean="0"/>
            </a:br>
            <a:r>
              <a:rPr lang="ru-RU" sz="2100" dirty="0" smtClean="0"/>
              <a:t>субъектов обмена.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Уравнение Фишера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500174"/>
            <a:ext cx="7572428" cy="5072098"/>
          </a:xfrm>
        </p:spPr>
        <p:txBody>
          <a:bodyPr/>
          <a:lstStyle/>
          <a:p>
            <a:pPr algn="ctr">
              <a:buNone/>
            </a:pP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MV = PQ</a:t>
            </a:r>
            <a:endParaRPr lang="ru-RU" sz="4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/>
              <a:t> - количество денег в обращении,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- скорость обращения денег,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/>
              <a:t> - цена,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dirty="0" smtClean="0"/>
              <a:t> - объем продаж товаров и услуг.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Покупательная способность денег. Инфляция и дефляция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357298"/>
            <a:ext cx="8143900" cy="5643578"/>
          </a:xfrm>
        </p:spPr>
        <p:txBody>
          <a:bodyPr>
            <a:normAutofit lnSpcReduction="10000"/>
          </a:bodyPr>
          <a:lstStyle/>
          <a:p>
            <a:r>
              <a:rPr lang="ru-RU" sz="2300" b="1" dirty="0" smtClean="0">
                <a:solidFill>
                  <a:schemeClr val="accent3">
                    <a:lumMod val="75000"/>
                  </a:schemeClr>
                </a:solidFill>
              </a:rPr>
              <a:t>Покупательная способность </a:t>
            </a:r>
            <a:r>
              <a:rPr lang="ru-RU" sz="2300" dirty="0" smtClean="0"/>
              <a:t>– экономический показатель, обратно пропорциональный количеству денег, необходимых для покрытия определённой потребительской корзины из товаров и услуг.</a:t>
            </a:r>
          </a:p>
          <a:p>
            <a:r>
              <a:rPr lang="ru-RU" sz="2300" dirty="0" smtClean="0"/>
              <a:t>Цены на товары зависят от множества факторов, под воздействием которых один и тот же товар год назад и сейчас может стоить по-разному. Если стоимость товара выросла и за него надо заплатить больше денег, значит их покупательная способность снизилась. Такой процесс называется </a:t>
            </a:r>
            <a:r>
              <a:rPr lang="ru-RU" sz="2300" b="1" dirty="0" smtClean="0">
                <a:solidFill>
                  <a:schemeClr val="accent3">
                    <a:lumMod val="75000"/>
                  </a:schemeClr>
                </a:solidFill>
              </a:rPr>
              <a:t>инфляцией</a:t>
            </a:r>
            <a:r>
              <a:rPr lang="ru-RU" sz="2300" dirty="0" smtClean="0"/>
              <a:t>.</a:t>
            </a:r>
            <a:endParaRPr lang="ru-RU" sz="2300" b="1" dirty="0" smtClean="0"/>
          </a:p>
          <a:p>
            <a:r>
              <a:rPr lang="ru-RU" sz="2300" dirty="0" smtClean="0"/>
              <a:t>Если же товар стал стоить дешевле, значит покупательная способность денег увеличилась. Такой процесс называется </a:t>
            </a:r>
            <a:r>
              <a:rPr lang="ru-RU" sz="2300" b="1" dirty="0" smtClean="0">
                <a:solidFill>
                  <a:schemeClr val="accent3">
                    <a:lumMod val="75000"/>
                  </a:schemeClr>
                </a:solidFill>
              </a:rPr>
              <a:t>дефляцией</a:t>
            </a:r>
            <a:r>
              <a:rPr lang="ru-RU" sz="23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Совокупный капитал человека (семьи). Личные финансы, семейный бюджет и финансовое планирование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357298"/>
            <a:ext cx="8001056" cy="571501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Личные финансы </a:t>
            </a:r>
            <a:r>
              <a:rPr lang="ru-RU" sz="2400" dirty="0" smtClean="0"/>
              <a:t>– это совокупность отношений по поводу создания и использования денежных средств и финансовых активов, необходимых для обеспечения жизнедеятельности членов семьи.</a:t>
            </a:r>
          </a:p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Личный финансовый план </a:t>
            </a:r>
            <a:r>
              <a:rPr lang="ru-RU" sz="2400" dirty="0" smtClean="0"/>
              <a:t>– это индивидуально разработанный для одного человека или семьи план действий по достижению желаемых финансовых целей.</a:t>
            </a:r>
          </a:p>
          <a:p>
            <a:r>
              <a:rPr lang="ru-RU" sz="2400" dirty="0" smtClean="0"/>
              <a:t> Финансовое планирование имеет своей целью обеспечение финансового благополучия (личного и семейного) и финансовой независимости (от родителей, государства, детей) в течение всей жизни.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513</TotalTime>
  <Words>1029</Words>
  <PresentationFormat>Экран (4:3)</PresentationFormat>
  <Paragraphs>142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Солнцестояние</vt:lpstr>
      <vt:lpstr>Тема 1. Человеческий капитал. Деньги, личный, семейный бюджет, финансовое планирование</vt:lpstr>
      <vt:lpstr>Цель:</vt:lpstr>
      <vt:lpstr>Виды денег </vt:lpstr>
      <vt:lpstr>Основные функции денег </vt:lpstr>
      <vt:lpstr>Подделки и защита от них </vt:lpstr>
      <vt:lpstr>Эмиссия денег </vt:lpstr>
      <vt:lpstr>Уравнение Фишера</vt:lpstr>
      <vt:lpstr>Покупательная способность денег. Инфляция и дефляция </vt:lpstr>
      <vt:lpstr>Совокупный капитал человека (семьи). Личные финансы, семейный бюджет и финансовое планирование </vt:lpstr>
      <vt:lpstr>Виды целей:</vt:lpstr>
      <vt:lpstr>Этапы построения личного финансового плана: </vt:lpstr>
      <vt:lpstr>Слайд 12</vt:lpstr>
      <vt:lpstr>Структура совокупного капитала</vt:lpstr>
      <vt:lpstr>Слайд 14</vt:lpstr>
      <vt:lpstr>Этапы жизненного цикла и соответствие им структуры и размеров доходов, расходов человека, семьи  </vt:lpstr>
      <vt:lpstr>Этапы жизни семьи </vt:lpstr>
      <vt:lpstr>Соотношение сбережения и потребления в зависимости от возраста </vt:lpstr>
      <vt:lpstr>Понятия «ликвидность», «надежность», «доходность» и иллюстрация их применения относительно личного и семейного капитала </vt:lpstr>
      <vt:lpstr>Характеристики активов для формирования различных частей совокупного капитала </vt:lpstr>
      <vt:lpstr>Инвестиции, как инструмент защиты от инфляции </vt:lpstr>
      <vt:lpstr>Сбережение и инвестирование накоплений </vt:lpstr>
      <vt:lpstr>Виды сбережений:</vt:lpstr>
      <vt:lpstr>Инвестирование </vt:lpstr>
      <vt:lpstr>Инвестиции на рынке ценных бумаг </vt:lpstr>
      <vt:lpstr>Доходность акции складывается из: </vt:lpstr>
      <vt:lpstr>Доходность облигации складывается из:  </vt:lpstr>
      <vt:lpstr>Паевые инвестиционные фонды </vt:lpstr>
      <vt:lpstr>Виды ПИФов:</vt:lpstr>
      <vt:lpstr>Слайд 29</vt:lpstr>
      <vt:lpstr>Инвестирование на валютном рынке </vt:lpstr>
      <vt:lpstr>«Диверсификация» инвестиций </vt:lpstr>
      <vt:lpstr>Финансовые решения в условиях неопределенности </vt:lpstr>
      <vt:lpstr>Вопросы для обсуждения и закрепления прочитанного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1.1. Человеческий капитал. Деньги, личный, семейный бюджет, финансовое планирование</dc:title>
  <dc:creator>us</dc:creator>
  <cp:lastModifiedBy>us</cp:lastModifiedBy>
  <cp:revision>62</cp:revision>
  <dcterms:created xsi:type="dcterms:W3CDTF">2018-02-06T18:28:44Z</dcterms:created>
  <dcterms:modified xsi:type="dcterms:W3CDTF">2018-12-19T06:22:34Z</dcterms:modified>
</cp:coreProperties>
</file>