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97" autoAdjust="0"/>
    <p:restoredTop sz="94660"/>
  </p:normalViewPr>
  <p:slideViewPr>
    <p:cSldViewPr>
      <p:cViewPr varScale="1">
        <p:scale>
          <a:sx n="86" d="100"/>
          <a:sy n="86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92867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400" smtClean="0"/>
              <a:t>Тема </a:t>
            </a:r>
            <a:r>
              <a:rPr lang="ru-RU" sz="4400" b="1" smtClean="0"/>
              <a:t> </a:t>
            </a:r>
            <a:r>
              <a:rPr lang="ru-RU" sz="4400" smtClean="0"/>
              <a:t>2. </a:t>
            </a:r>
            <a:r>
              <a:rPr lang="ru-RU" sz="4400" dirty="0" smtClean="0"/>
              <a:t>Банки и небанковские профессиональные кредиторы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500306"/>
            <a:ext cx="7498080" cy="4800600"/>
          </a:xfrm>
        </p:spPr>
        <p:txBody>
          <a:bodyPr/>
          <a:lstStyle/>
          <a:p>
            <a:r>
              <a:rPr lang="ru-RU" sz="2800" dirty="0" smtClean="0"/>
              <a:t> Банки и банковская система России.</a:t>
            </a:r>
          </a:p>
          <a:p>
            <a:r>
              <a:rPr lang="ru-RU" sz="2800" dirty="0" smtClean="0"/>
              <a:t> Банковские вклады и их виды.</a:t>
            </a:r>
          </a:p>
          <a:p>
            <a:r>
              <a:rPr lang="ru-RU" sz="2800" dirty="0" smtClean="0"/>
              <a:t> Банковские кредиты и их виды.</a:t>
            </a:r>
          </a:p>
          <a:p>
            <a:r>
              <a:rPr lang="ru-RU" sz="2800" dirty="0" smtClean="0"/>
              <a:t> Небанковские профессиональные кредиторы и взаимодействие с ними.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500042"/>
            <a:ext cx="8215338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     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Проценты могут начисляться</a:t>
            </a:r>
            <a:r>
              <a:rPr lang="ru-RU" dirty="0" smtClean="0"/>
              <a:t> в конце срока вклада или периодически, до окончания срока вклада (например, раз в месяц). При начислении «промежуточных» процентов возможны следующие варианты:</a:t>
            </a:r>
          </a:p>
          <a:p>
            <a:r>
              <a:rPr lang="ru-RU" dirty="0" smtClean="0"/>
              <a:t>проценты сразу выплачиваются вкладчику и не увеличивают</a:t>
            </a:r>
            <a:br>
              <a:rPr lang="ru-RU" dirty="0" smtClean="0"/>
            </a:br>
            <a:r>
              <a:rPr lang="ru-RU" dirty="0" smtClean="0"/>
              <a:t>сумму вклада;</a:t>
            </a:r>
          </a:p>
          <a:p>
            <a:r>
              <a:rPr lang="ru-RU" dirty="0" smtClean="0"/>
              <a:t>проценты присоединяются к сумме вклада (капитализация</a:t>
            </a:r>
            <a:br>
              <a:rPr lang="ru-RU" dirty="0" smtClean="0"/>
            </a:br>
            <a:r>
              <a:rPr lang="ru-RU" dirty="0" smtClean="0"/>
              <a:t>процентов), и следующее начисление производится уже на</a:t>
            </a:r>
            <a:br>
              <a:rPr lang="ru-RU" dirty="0" smtClean="0"/>
            </a:br>
            <a:r>
              <a:rPr lang="ru-RU" dirty="0" smtClean="0"/>
              <a:t>возросшую сумму вклада с учетом предыдущих процентов, –</a:t>
            </a:r>
            <a:br>
              <a:rPr lang="ru-RU" dirty="0" smtClean="0"/>
            </a:br>
            <a:r>
              <a:rPr lang="ru-RU" dirty="0" smtClean="0"/>
              <a:t>тогда можно говорить о «сложных процентах»;</a:t>
            </a:r>
          </a:p>
          <a:p>
            <a:r>
              <a:rPr lang="ru-RU" dirty="0" smtClean="0"/>
              <a:t>проценты отражаются в учете банка как причитающиеся</a:t>
            </a:r>
            <a:br>
              <a:rPr lang="ru-RU" dirty="0" smtClean="0"/>
            </a:br>
            <a:r>
              <a:rPr lang="ru-RU" dirty="0" smtClean="0"/>
              <a:t>вкладчику, но следующее начисление процентов производится</a:t>
            </a:r>
            <a:br>
              <a:rPr lang="ru-RU" dirty="0" smtClean="0"/>
            </a:br>
            <a:r>
              <a:rPr lang="ru-RU" dirty="0" smtClean="0"/>
              <a:t>только на первоначальную сумму вклада, – тогда говорят о</a:t>
            </a:r>
            <a:br>
              <a:rPr lang="ru-RU" dirty="0" smtClean="0"/>
            </a:br>
            <a:r>
              <a:rPr lang="ru-RU" dirty="0" smtClean="0"/>
              <a:t>«простых процентах».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Государственная система страхования вкладов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14356"/>
            <a:ext cx="8072462" cy="635795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Система страхования вкладов (ССВ) </a:t>
            </a:r>
            <a:r>
              <a:rPr lang="ru-RU" dirty="0" smtClean="0"/>
              <a:t>– государственная программа, основной задачей которой является защита сбережений населения, размещаемых в российских банках. </a:t>
            </a:r>
          </a:p>
          <a:p>
            <a:pPr>
              <a:buNone/>
            </a:pPr>
            <a:r>
              <a:rPr lang="ru-RU" dirty="0" smtClean="0"/>
              <a:t>      Страховым случаем, то есть основанием для обращения гражданина в Агентство по страхованию вкладов (АСВ) за возмещением своих средств, признается одно из следующих обстоятельств:</a:t>
            </a:r>
          </a:p>
          <a:p>
            <a:r>
              <a:rPr lang="ru-RU" dirty="0" smtClean="0"/>
              <a:t>отзыв (аннулирование) у банка лицензии Банка России на осуществление банковских операций;</a:t>
            </a:r>
          </a:p>
          <a:p>
            <a:r>
              <a:rPr lang="ru-RU" dirty="0" smtClean="0"/>
              <a:t>введение Банком России моратория (то есть временного запрета)</a:t>
            </a:r>
            <a:br>
              <a:rPr lang="ru-RU" dirty="0" smtClean="0"/>
            </a:br>
            <a:r>
              <a:rPr lang="ru-RU" dirty="0" smtClean="0"/>
              <a:t>на удовлетворение требований кредиторов банка.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Сберегательные сертификаты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85794"/>
            <a:ext cx="8143900" cy="62865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Наряду с обычными депозитами банки могут предлагать своим клиентам особые ценные бумаги –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депозитные </a:t>
            </a:r>
            <a:r>
              <a:rPr lang="ru-RU" sz="2800" dirty="0" smtClean="0"/>
              <a:t>и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сберегательные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сертификаты</a:t>
            </a:r>
            <a:r>
              <a:rPr lang="ru-RU" sz="2800" i="1" dirty="0" smtClean="0"/>
              <a:t> </a:t>
            </a:r>
            <a:r>
              <a:rPr lang="ru-RU" sz="2800" dirty="0" smtClean="0"/>
              <a:t>(депозитные предназначены для юридических лиц, а сберегательные – для граждан). </a:t>
            </a:r>
          </a:p>
          <a:p>
            <a:r>
              <a:rPr lang="ru-RU" sz="2800" dirty="0" smtClean="0"/>
              <a:t>Смысл такой ценной бумаги в том, чтобы</a:t>
            </a:r>
            <a:br>
              <a:rPr lang="ru-RU" sz="2800" dirty="0" smtClean="0"/>
            </a:br>
            <a:r>
              <a:rPr lang="ru-RU" sz="2800" dirty="0" smtClean="0"/>
              <a:t>вкладчик мог при необходимости досрочного получения денег перепродать</a:t>
            </a:r>
            <a:br>
              <a:rPr lang="ru-RU" sz="2800" dirty="0" smtClean="0"/>
            </a:br>
            <a:r>
              <a:rPr lang="ru-RU" sz="2800" dirty="0" smtClean="0"/>
              <a:t>ее кому-нибудь другому и не потерять накопленные проценты.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Банковские кредиты. </a:t>
            </a:r>
            <a:br>
              <a:rPr lang="ru-RU" sz="3600" dirty="0" smtClean="0"/>
            </a:br>
            <a:r>
              <a:rPr lang="ru-RU" sz="3100" dirty="0" smtClean="0"/>
              <a:t>Классификация кредитов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071546"/>
            <a:ext cx="8072462" cy="64294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500" b="1" dirty="0" smtClean="0">
                <a:solidFill>
                  <a:schemeClr val="accent3">
                    <a:lumMod val="75000"/>
                  </a:schemeClr>
                </a:solidFill>
              </a:rPr>
              <a:t>По способу предоставления кредита</a:t>
            </a:r>
            <a:r>
              <a:rPr lang="ru-RU" sz="3500" dirty="0" smtClean="0"/>
              <a:t>:</a:t>
            </a:r>
          </a:p>
          <a:p>
            <a:r>
              <a:rPr lang="ru-RU" sz="3500" dirty="0" smtClean="0"/>
              <a:t>единовременно, одной суммой;</a:t>
            </a:r>
          </a:p>
          <a:p>
            <a:r>
              <a:rPr lang="ru-RU" sz="3500" dirty="0" smtClean="0"/>
              <a:t>овердрафт (клиент имеет право оплачивать с расчетного или</a:t>
            </a:r>
            <a:br>
              <a:rPr lang="ru-RU" sz="3500" dirty="0" smtClean="0"/>
            </a:br>
            <a:r>
              <a:rPr lang="ru-RU" sz="3500" dirty="0" smtClean="0"/>
              <a:t>текущего счета товары, работы, услуги своих контрагентов в сумме, превышающей объем поступлений на его счет, т.е. иметь по этому счету задолженность, максимальный размер и срок которого устанавливаются в договоре между банком и клиентом);</a:t>
            </a:r>
          </a:p>
          <a:p>
            <a:r>
              <a:rPr lang="ru-RU" sz="3500" dirty="0" smtClean="0"/>
              <a:t>в виде кредитной линии, которая означает обязательство банка предоставить заемщику в течение определенного периода времени кредиты в пределах согласованного лимита.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accent3">
                    <a:lumMod val="75000"/>
                  </a:schemeClr>
                </a:solidFill>
              </a:rPr>
              <a:t>По форме выдаваемых денежных средств</a:t>
            </a:r>
            <a:r>
              <a:rPr lang="ru-RU" sz="3500" i="1" dirty="0" smtClean="0"/>
              <a:t>:</a:t>
            </a:r>
          </a:p>
          <a:p>
            <a:r>
              <a:rPr lang="ru-RU" sz="3500" dirty="0" smtClean="0"/>
              <a:t>в безналичной форме</a:t>
            </a:r>
          </a:p>
          <a:p>
            <a:r>
              <a:rPr lang="ru-RU" sz="3500" dirty="0" smtClean="0"/>
              <a:t>в наличной форме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accent3">
                    <a:lumMod val="75000"/>
                  </a:schemeClr>
                </a:solidFill>
              </a:rPr>
              <a:t>По валюте кредита</a:t>
            </a:r>
            <a:r>
              <a:rPr lang="ru-RU" sz="3500" dirty="0" smtClean="0"/>
              <a:t>:</a:t>
            </a:r>
          </a:p>
          <a:p>
            <a:r>
              <a:rPr lang="ru-RU" sz="3500" dirty="0" smtClean="0"/>
              <a:t>рублевые;</a:t>
            </a:r>
          </a:p>
          <a:p>
            <a:r>
              <a:rPr lang="ru-RU" sz="3500" dirty="0" smtClean="0"/>
              <a:t>валютные (доллар США, евро и др.).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85728"/>
            <a:ext cx="8143900" cy="6858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</a:rPr>
              <a:t>По видам процентных ставок</a:t>
            </a:r>
            <a:r>
              <a:rPr lang="ru-RU" sz="3800" i="1" dirty="0" smtClean="0"/>
              <a:t>:</a:t>
            </a:r>
          </a:p>
          <a:p>
            <a:r>
              <a:rPr lang="ru-RU" sz="3800" dirty="0" smtClean="0"/>
              <a:t>кредиты с фиксированной процентной ставкой (ставка</a:t>
            </a:r>
            <a:br>
              <a:rPr lang="ru-RU" sz="3800" dirty="0" smtClean="0"/>
            </a:br>
            <a:r>
              <a:rPr lang="ru-RU" sz="3800" dirty="0" smtClean="0"/>
              <a:t>устанавливается на весь период кредитования и не подлежит</a:t>
            </a:r>
            <a:br>
              <a:rPr lang="ru-RU" sz="3800" dirty="0" smtClean="0"/>
            </a:br>
            <a:r>
              <a:rPr lang="ru-RU" sz="3800" dirty="0" smtClean="0"/>
              <a:t>пересмотру, за исключением случаев, предусмотренных договором,</a:t>
            </a:r>
            <a:br>
              <a:rPr lang="ru-RU" sz="3800" dirty="0" smtClean="0"/>
            </a:br>
            <a:r>
              <a:rPr lang="ru-RU" sz="3800" dirty="0" smtClean="0"/>
              <a:t>–  например, при просрочке возврата денег со стороны заемщика);</a:t>
            </a:r>
          </a:p>
          <a:p>
            <a:r>
              <a:rPr lang="ru-RU" sz="3800" dirty="0" smtClean="0"/>
              <a:t>кредиты с плавающей процентной ставкой (ставка периодически</a:t>
            </a:r>
            <a:br>
              <a:rPr lang="ru-RU" sz="3800" dirty="0" smtClean="0"/>
            </a:br>
            <a:r>
              <a:rPr lang="ru-RU" sz="3800" dirty="0" smtClean="0"/>
              <a:t>изменяется в зависимости от ситуации, складывающейся на</a:t>
            </a:r>
            <a:br>
              <a:rPr lang="ru-RU" sz="3800" dirty="0" smtClean="0"/>
            </a:br>
            <a:r>
              <a:rPr lang="ru-RU" sz="3800" dirty="0" smtClean="0"/>
              <a:t>финансовом рынке, она должна быть «привязана» к тому или иному</a:t>
            </a:r>
            <a:br>
              <a:rPr lang="ru-RU" sz="3800" dirty="0" smtClean="0"/>
            </a:br>
            <a:r>
              <a:rPr lang="ru-RU" sz="3800" dirty="0" smtClean="0"/>
              <a:t>объективному рыночному показателю и не зависеть от воли</a:t>
            </a:r>
            <a:br>
              <a:rPr lang="ru-RU" sz="3800" dirty="0" smtClean="0"/>
            </a:br>
            <a:r>
              <a:rPr lang="ru-RU" sz="3800" dirty="0" smtClean="0"/>
              <a:t>кредитора).</a:t>
            </a:r>
          </a:p>
          <a:p>
            <a:pPr>
              <a:buNone/>
            </a:pPr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</a:rPr>
              <a:t>По целевому назначению</a:t>
            </a:r>
            <a:r>
              <a:rPr lang="ru-RU" sz="3800" i="1" dirty="0" smtClean="0"/>
              <a:t>:</a:t>
            </a:r>
          </a:p>
          <a:p>
            <a:r>
              <a:rPr lang="ru-RU" sz="3800" dirty="0" smtClean="0"/>
              <a:t>целевые ( ипотечные кредиты, </a:t>
            </a:r>
            <a:r>
              <a:rPr lang="ru-RU" sz="3800" dirty="0" err="1" smtClean="0"/>
              <a:t>автокредиты</a:t>
            </a:r>
            <a:r>
              <a:rPr lang="ru-RU" sz="3800" dirty="0" smtClean="0"/>
              <a:t>, кредиты на приобретение бытовой техники или иных товаров, образовательные кредиты, кредиты на рефинансирование другого кредита и др.);</a:t>
            </a:r>
          </a:p>
          <a:p>
            <a:r>
              <a:rPr lang="ru-RU" sz="3800" dirty="0" smtClean="0"/>
              <a:t>нецелевые («на неотложные нужды»).</a:t>
            </a:r>
          </a:p>
          <a:p>
            <a:pPr>
              <a:buNone/>
            </a:pPr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</a:rPr>
              <a:t>По скорости и способу рассмотрения кредитной заявки</a:t>
            </a:r>
            <a:r>
              <a:rPr lang="ru-RU" sz="3800" i="1" dirty="0" smtClean="0"/>
              <a:t>:</a:t>
            </a:r>
          </a:p>
          <a:p>
            <a:r>
              <a:rPr lang="ru-RU" sz="3800" dirty="0" err="1" smtClean="0"/>
              <a:t>экспресс­кредиты</a:t>
            </a:r>
            <a:r>
              <a:rPr lang="ru-RU" sz="3800" dirty="0" smtClean="0"/>
              <a:t> – от 10 мин. до 12 часов (как правило, с более высокими процентными ставками);</a:t>
            </a:r>
          </a:p>
          <a:p>
            <a:r>
              <a:rPr lang="ru-RU" sz="3800" dirty="0" smtClean="0"/>
              <a:t>«классические» – от 1 дня.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357166"/>
            <a:ext cx="8286776" cy="68580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5800" b="1" dirty="0" smtClean="0">
                <a:solidFill>
                  <a:schemeClr val="accent3">
                    <a:lumMod val="75000"/>
                  </a:schemeClr>
                </a:solidFill>
              </a:rPr>
              <a:t>По сроку предоставления</a:t>
            </a:r>
            <a:r>
              <a:rPr lang="ru-RU" sz="5800" i="1" dirty="0" smtClean="0"/>
              <a:t>:</a:t>
            </a:r>
          </a:p>
          <a:p>
            <a:r>
              <a:rPr lang="ru-RU" sz="5800" dirty="0" smtClean="0"/>
              <a:t>краткосрочные – до 1 года;</a:t>
            </a:r>
          </a:p>
          <a:p>
            <a:r>
              <a:rPr lang="ru-RU" sz="5800" dirty="0" smtClean="0"/>
              <a:t>среднесрочные – от 1 до 3 лет;</a:t>
            </a:r>
          </a:p>
          <a:p>
            <a:r>
              <a:rPr lang="ru-RU" sz="5800" dirty="0" smtClean="0"/>
              <a:t>долгосрочные – свыше 3 лет.</a:t>
            </a:r>
          </a:p>
          <a:p>
            <a:pPr>
              <a:buNone/>
            </a:pPr>
            <a:r>
              <a:rPr lang="ru-RU" sz="5800" b="1" dirty="0" smtClean="0">
                <a:solidFill>
                  <a:schemeClr val="accent3">
                    <a:lumMod val="75000"/>
                  </a:schemeClr>
                </a:solidFill>
              </a:rPr>
              <a:t>По обеспечению</a:t>
            </a:r>
            <a:r>
              <a:rPr lang="ru-RU" sz="5800" i="1" dirty="0" smtClean="0"/>
              <a:t>:</a:t>
            </a:r>
          </a:p>
          <a:p>
            <a:r>
              <a:rPr lang="ru-RU" sz="5800" dirty="0" smtClean="0"/>
              <a:t>необеспеченные;</a:t>
            </a:r>
          </a:p>
          <a:p>
            <a:r>
              <a:rPr lang="ru-RU" sz="5800" dirty="0" smtClean="0"/>
              <a:t>обеспеченные (залогом (недвижимости, автомобиля, ценных бумаг,</a:t>
            </a:r>
            <a:br>
              <a:rPr lang="ru-RU" sz="5800" dirty="0" smtClean="0"/>
            </a:br>
            <a:r>
              <a:rPr lang="ru-RU" sz="5800" dirty="0" smtClean="0"/>
              <a:t>драгоценных металлов), гарантией, поручительством, страхованием).</a:t>
            </a:r>
          </a:p>
          <a:p>
            <a:pPr>
              <a:buNone/>
            </a:pPr>
            <a:r>
              <a:rPr lang="ru-RU" sz="5800" b="1" dirty="0" smtClean="0">
                <a:solidFill>
                  <a:schemeClr val="accent3">
                    <a:lumMod val="75000"/>
                  </a:schemeClr>
                </a:solidFill>
              </a:rPr>
              <a:t>По методу погашения</a:t>
            </a:r>
            <a:r>
              <a:rPr lang="ru-RU" sz="5800" i="1" dirty="0" smtClean="0"/>
              <a:t>:</a:t>
            </a:r>
          </a:p>
          <a:p>
            <a:r>
              <a:rPr lang="ru-RU" sz="5800" dirty="0" smtClean="0"/>
              <a:t>погашаемые одной суммой в конце срока;</a:t>
            </a:r>
          </a:p>
          <a:p>
            <a:r>
              <a:rPr lang="ru-RU" sz="5800" dirty="0" err="1" smtClean="0"/>
              <a:t>аннуитетный</a:t>
            </a:r>
            <a:r>
              <a:rPr lang="ru-RU" sz="5800" dirty="0" smtClean="0"/>
              <a:t> платеж – серия регулярных платежей одинакового</a:t>
            </a:r>
            <a:br>
              <a:rPr lang="ru-RU" sz="5800" dirty="0" smtClean="0"/>
            </a:br>
            <a:r>
              <a:rPr lang="ru-RU" sz="5800" dirty="0" smtClean="0"/>
              <a:t>размера, погашающих к концу срока как основной долг, так и</a:t>
            </a:r>
            <a:br>
              <a:rPr lang="ru-RU" sz="5800" dirty="0" smtClean="0"/>
            </a:br>
            <a:r>
              <a:rPr lang="ru-RU" sz="5800" dirty="0" smtClean="0"/>
              <a:t>проценты; </a:t>
            </a:r>
          </a:p>
          <a:p>
            <a:r>
              <a:rPr lang="ru-RU" sz="5800" dirty="0" smtClean="0"/>
              <a:t>дифференцированный платеж – также складывается из серии</a:t>
            </a:r>
            <a:br>
              <a:rPr lang="ru-RU" sz="5800" dirty="0" smtClean="0"/>
            </a:br>
            <a:r>
              <a:rPr lang="ru-RU" sz="5800" dirty="0" smtClean="0"/>
              <a:t>регулярных платежей, но общая сумма платежа меняется во времени в сторону уменьшения;</a:t>
            </a:r>
          </a:p>
          <a:p>
            <a:r>
              <a:rPr lang="ru-RU" sz="5800" dirty="0" smtClean="0"/>
              <a:t>погашаемые неравными долями через различные промежутки</a:t>
            </a:r>
            <a:br>
              <a:rPr lang="ru-RU" sz="5800" dirty="0" smtClean="0"/>
            </a:br>
            <a:r>
              <a:rPr lang="ru-RU" sz="5800" dirty="0" smtClean="0"/>
              <a:t>времени.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Небанковские профессиональные кредиторы и</a:t>
            </a:r>
            <a:br>
              <a:rPr lang="ru-RU" sz="3100" dirty="0" smtClean="0"/>
            </a:br>
            <a:r>
              <a:rPr lang="ru-RU" sz="3100" dirty="0" smtClean="0"/>
              <a:t>предоставляемые ими займы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142984"/>
            <a:ext cx="8143900" cy="60722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К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небанковским профессиональным кредиторам</a:t>
            </a:r>
            <a:r>
              <a:rPr lang="ru-RU" dirty="0" smtClean="0"/>
              <a:t>, которые имеют</a:t>
            </a:r>
            <a:br>
              <a:rPr lang="ru-RU" dirty="0" smtClean="0"/>
            </a:br>
            <a:r>
              <a:rPr lang="ru-RU" dirty="0" smtClean="0"/>
              <a:t>наибольшее распространение в России относятся:</a:t>
            </a:r>
          </a:p>
          <a:p>
            <a:r>
              <a:rPr lang="ru-RU" dirty="0" err="1" smtClean="0"/>
              <a:t>микрофинансовые</a:t>
            </a:r>
            <a:r>
              <a:rPr lang="ru-RU" dirty="0" smtClean="0"/>
              <a:t> организации;</a:t>
            </a:r>
          </a:p>
          <a:p>
            <a:r>
              <a:rPr lang="ru-RU" dirty="0" smtClean="0"/>
              <a:t>ломбарды;</a:t>
            </a:r>
          </a:p>
          <a:p>
            <a:r>
              <a:rPr lang="ru-RU" dirty="0" smtClean="0"/>
              <a:t>различные виды кооперативов (кредитные потребительские, жилищные накопительные и сельскохозяйственные кредитные</a:t>
            </a:r>
            <a:br>
              <a:rPr lang="ru-RU" dirty="0" smtClean="0"/>
            </a:br>
            <a:r>
              <a:rPr lang="ru-RU" dirty="0" smtClean="0"/>
              <a:t>потребительские).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 smtClean="0"/>
              <a:t>Микрофинансовые</a:t>
            </a:r>
            <a:r>
              <a:rPr lang="ru-RU" sz="2400" dirty="0" smtClean="0"/>
              <a:t> организации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14356"/>
            <a:ext cx="7862150" cy="5605482"/>
          </a:xfrm>
        </p:spPr>
        <p:txBody>
          <a:bodyPr/>
          <a:lstStyle/>
          <a:p>
            <a:r>
              <a:rPr lang="ru-RU" sz="2400" b="1" dirty="0" err="1" smtClean="0">
                <a:solidFill>
                  <a:schemeClr val="accent3">
                    <a:lumMod val="75000"/>
                  </a:schemeClr>
                </a:solidFill>
              </a:rPr>
              <a:t>Микрофинансовая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организация (МФО) </a:t>
            </a:r>
            <a:r>
              <a:rPr lang="ru-RU" sz="2400" dirty="0" smtClean="0"/>
              <a:t>– организация, не являющаяся банком и выдающая займы физическим и юридическим лицам.</a:t>
            </a:r>
          </a:p>
          <a:p>
            <a:r>
              <a:rPr lang="ru-RU" sz="2400" dirty="0" smtClean="0"/>
              <a:t>Различают два вида </a:t>
            </a:r>
            <a:r>
              <a:rPr lang="ru-RU" sz="2400" dirty="0" err="1" smtClean="0"/>
              <a:t>микрофинансовых</a:t>
            </a:r>
            <a:r>
              <a:rPr lang="ru-RU" sz="2400" dirty="0" smtClean="0"/>
              <a:t> организаций: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643182"/>
            <a:ext cx="7786742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142976" y="1142984"/>
            <a:ext cx="7647836" cy="517685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</a:rPr>
              <a:t>Типы </a:t>
            </a:r>
            <a:r>
              <a:rPr lang="ru-RU" sz="3800" b="1" dirty="0" err="1" smtClean="0">
                <a:solidFill>
                  <a:schemeClr val="accent3">
                    <a:lumMod val="75000"/>
                  </a:schemeClr>
                </a:solidFill>
              </a:rPr>
              <a:t>микрозаймов</a:t>
            </a:r>
            <a:r>
              <a:rPr lang="ru-RU" sz="38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ru-RU" sz="3800" dirty="0" smtClean="0"/>
              <a:t>потребительские займы (на личные нужды на относительно долгий срок);</a:t>
            </a:r>
          </a:p>
          <a:p>
            <a:r>
              <a:rPr lang="ru-RU" sz="3800" dirty="0" smtClean="0"/>
              <a:t>займы «до зарплаты» (небольшие суммы на очень короткий срок);</a:t>
            </a:r>
          </a:p>
          <a:p>
            <a:r>
              <a:rPr lang="ru-RU" sz="3800" dirty="0" smtClean="0"/>
              <a:t>предпринимательские займы (на поддержку и развитие малого бизнеса).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Ломбарды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14422"/>
            <a:ext cx="8072462" cy="621508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    Ломбард</a:t>
            </a:r>
            <a:r>
              <a:rPr lang="ru-RU" dirty="0" smtClean="0"/>
              <a:t> – это специализированная организация, которая имеет право</a:t>
            </a:r>
            <a:br>
              <a:rPr lang="ru-RU" dirty="0" smtClean="0"/>
            </a:br>
            <a:r>
              <a:rPr lang="ru-RU" dirty="0" smtClean="0"/>
              <a:t>заниматься двумя основными видами деятельности:</a:t>
            </a:r>
          </a:p>
          <a:p>
            <a:r>
              <a:rPr lang="ru-RU" dirty="0" smtClean="0"/>
              <a:t>Предоставлять краткосрочные займы гражданам.</a:t>
            </a:r>
          </a:p>
          <a:p>
            <a:r>
              <a:rPr lang="ru-RU" dirty="0" smtClean="0"/>
              <a:t>Принимать вещи на хранение.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28736"/>
            <a:ext cx="7498080" cy="4800600"/>
          </a:xfrm>
        </p:spPr>
        <p:txBody>
          <a:bodyPr/>
          <a:lstStyle/>
          <a:p>
            <a:r>
              <a:rPr lang="ru-RU" dirty="0" smtClean="0"/>
              <a:t>Получить представление о том, как работает банковская система, как граждане и предприниматели могут привлекать заемные средства и на что они должны при этом обращать особое внимание.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Кредитные потребительские кооперативы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85860"/>
            <a:ext cx="7790712" cy="52482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Деятельность кредитного кооператива</a:t>
            </a:r>
            <a:r>
              <a:rPr lang="ru-RU" dirty="0" smtClean="0"/>
              <a:t> состоит в организации финансовой взаимопомощи членов кредитного кооператива (пайщиков) посредством:</a:t>
            </a:r>
          </a:p>
          <a:p>
            <a:r>
              <a:rPr lang="ru-RU" dirty="0" smtClean="0"/>
              <a:t>объединения </a:t>
            </a:r>
            <a:r>
              <a:rPr lang="ru-RU" dirty="0" err="1" smtClean="0"/>
              <a:t>паенакоплений</a:t>
            </a:r>
            <a:r>
              <a:rPr lang="ru-RU" dirty="0" smtClean="0"/>
              <a:t> (паев) и привлечения денежных средств членов кредитного кооператива (пайщиков) и иных денежных средств;</a:t>
            </a:r>
          </a:p>
          <a:p>
            <a:r>
              <a:rPr lang="ru-RU" dirty="0" smtClean="0"/>
              <a:t>размещения вышеуказанных денежных средств путем предоставления займов членам кредитного кооператива (пайщикам) для удовлетворения их финансовых потребностей.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Сельскохозяйственные кредитные потребительские кооперативы (СКПК)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14422"/>
            <a:ext cx="8072462" cy="592933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Сельскохозяйственный кооператив </a:t>
            </a:r>
            <a:r>
              <a:rPr lang="ru-RU" dirty="0" smtClean="0"/>
              <a:t>– организация, созданная</a:t>
            </a:r>
            <a:br>
              <a:rPr lang="ru-RU" dirty="0" smtClean="0"/>
            </a:br>
            <a:r>
              <a:rPr lang="ru-RU" dirty="0" smtClean="0"/>
              <a:t>сельскохозяйственными товаропроизводителями и (или) ведущими личные подсобные хозяйства гражданами на основе добровольного членства для совместной производственной или иной хозяйственной деятельности, основанной на объединении их имущественных паевых взносов в целях удовлетворения</a:t>
            </a:r>
            <a:br>
              <a:rPr lang="ru-RU" dirty="0" smtClean="0"/>
            </a:br>
            <a:r>
              <a:rPr lang="ru-RU" dirty="0" smtClean="0"/>
              <a:t>материальных и иных потребностей членов кооператива.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Член кооператива </a:t>
            </a:r>
            <a:r>
              <a:rPr lang="ru-RU" dirty="0" smtClean="0"/>
              <a:t>– принимающее личное трудовое участие в</a:t>
            </a:r>
            <a:br>
              <a:rPr lang="ru-RU" dirty="0" smtClean="0"/>
            </a:br>
            <a:r>
              <a:rPr lang="ru-RU" dirty="0" smtClean="0"/>
              <a:t>деятельности производственного кооператива физическое лицо либо принимающее участие в хозяйственной деятельности потребительского кооператива физическое или юридическое лицо и внесшие паевой взнос.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Паевой взнос </a:t>
            </a:r>
            <a:r>
              <a:rPr lang="ru-RU" dirty="0" smtClean="0"/>
              <a:t>– имущественный взнос члена кооператива или</a:t>
            </a:r>
            <a:br>
              <a:rPr lang="ru-RU" dirty="0" smtClean="0"/>
            </a:br>
            <a:r>
              <a:rPr lang="ru-RU" dirty="0" smtClean="0"/>
              <a:t>ассоциированного члена кооператива в паевой фонд кооператива деньгами, земельными участками, земельными и имущественными долями либо иным имуществом или имущественными правами, имеющими денежную оценку.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Жилищные накопительные кооперативы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14422"/>
            <a:ext cx="7569518" cy="4800600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Жилищный накопительный кооператив </a:t>
            </a:r>
            <a:r>
              <a:rPr lang="ru-RU" dirty="0" smtClean="0"/>
              <a:t>– потребительский кооператив,</a:t>
            </a:r>
            <a:br>
              <a:rPr lang="ru-RU" dirty="0" smtClean="0"/>
            </a:br>
            <a:r>
              <a:rPr lang="ru-RU" dirty="0" smtClean="0"/>
              <a:t>созданный как добровольное объединение граждан на основе членства в целях удовлетворения потребностей членов кооператива в жилых помещениях путем объединения членами кооператива паевых взносов.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Вопросы для обсуждения и закрепления прочитанного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500174"/>
            <a:ext cx="7498080" cy="4800600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/>
              <a:t>Какова структура банковской системы в рыночной экономике?</a:t>
            </a:r>
          </a:p>
          <a:p>
            <a:pPr lvl="0"/>
            <a:r>
              <a:rPr lang="ru-RU" sz="2000" dirty="0" smtClean="0"/>
              <a:t>Каковы основные задачи Центрального банка в современных кредитных системах?</a:t>
            </a:r>
          </a:p>
          <a:p>
            <a:pPr lvl="0"/>
            <a:r>
              <a:rPr lang="ru-RU" sz="2000" dirty="0" smtClean="0"/>
              <a:t>Назовите и объясните основные формы кредита.</a:t>
            </a:r>
          </a:p>
          <a:p>
            <a:pPr lvl="0"/>
            <a:r>
              <a:rPr lang="ru-RU" sz="2000" dirty="0" smtClean="0"/>
              <a:t>В чем состоит разница между кредитом и займом?</a:t>
            </a:r>
          </a:p>
          <a:p>
            <a:pPr lvl="0"/>
            <a:r>
              <a:rPr lang="ru-RU" sz="2000" dirty="0" smtClean="0"/>
              <a:t>По каким причинам возможна существенная разница в доходности сберегательных финансовых продуктов?</a:t>
            </a:r>
          </a:p>
          <a:p>
            <a:pPr lvl="0"/>
            <a:r>
              <a:rPr lang="ru-RU" sz="2000" dirty="0" smtClean="0"/>
              <a:t>Для чего необходимо относиться внимательно к своей кредитной истории? Можно ли ее исправить?</a:t>
            </a:r>
          </a:p>
          <a:p>
            <a:pPr lvl="0"/>
            <a:r>
              <a:rPr lang="ru-RU" sz="2000" dirty="0" smtClean="0"/>
              <a:t>Каковы причины нестабильности в банковской системе?</a:t>
            </a:r>
          </a:p>
          <a:p>
            <a:pPr lvl="0"/>
            <a:r>
              <a:rPr lang="ru-RU" sz="2000" dirty="0" smtClean="0"/>
              <a:t>Каковы действия государства по стабилизации кредитно-банковской системы?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Банковская система и услуги для населения. Банковские вклады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85860"/>
            <a:ext cx="8143900" cy="578645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Банки</a:t>
            </a:r>
            <a:r>
              <a:rPr lang="ru-RU" dirty="0" smtClean="0"/>
              <a:t> – это финансовые организации, которые имеют исключительное право</a:t>
            </a:r>
            <a:br>
              <a:rPr lang="ru-RU" dirty="0" smtClean="0"/>
            </a:br>
            <a:r>
              <a:rPr lang="ru-RU" dirty="0" smtClean="0"/>
              <a:t>привлекать во вклады денежные средства физических и юридических лиц.</a:t>
            </a:r>
            <a:br>
              <a:rPr lang="ru-RU" dirty="0" smtClean="0"/>
            </a:br>
            <a:r>
              <a:rPr lang="ru-RU" dirty="0" smtClean="0"/>
              <a:t>Они размещают эти средства на условиях возвратности,</a:t>
            </a:r>
            <a:br>
              <a:rPr lang="ru-RU" dirty="0" smtClean="0"/>
            </a:br>
            <a:r>
              <a:rPr lang="ru-RU" dirty="0" smtClean="0"/>
              <a:t>платности и срочности, то есть прежде всего выдают кредиты. Также они открывают и ведут банковские счета физических и юридических лиц, осуществляют переводы по ним, благодаря чему обеспечивается система расчетов в экономике. 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Национальная банковская система России </a:t>
            </a:r>
            <a:r>
              <a:rPr lang="ru-RU" dirty="0" smtClean="0"/>
              <a:t>– это совокупность банков и небанковских кредитных организаций. Она традиционно являлась двухуровневой: на первом уровне находится Центральный банк Российской Федерации (Банк России), выступающий в роли организатора и контролера денежного обращения в стране, а также регулятором деятельности коммерческих банков, а на втором – самостоятельные, но подконтрольные Банку России кредитные организации.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Цели деятельности Банка России: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357298"/>
            <a:ext cx="8143900" cy="5857892"/>
          </a:xfrm>
        </p:spPr>
        <p:txBody>
          <a:bodyPr>
            <a:normAutofit fontScale="77500" lnSpcReduction="20000"/>
          </a:bodyPr>
          <a:lstStyle/>
          <a:p>
            <a:r>
              <a:rPr lang="ru-RU" sz="4000" dirty="0" smtClean="0"/>
              <a:t>защита и обеспечение устойчивости рубля;</a:t>
            </a:r>
          </a:p>
          <a:p>
            <a:r>
              <a:rPr lang="ru-RU" sz="4000" dirty="0" smtClean="0"/>
              <a:t>развитие и укрепление банковской системы Российской Федерации;</a:t>
            </a:r>
          </a:p>
          <a:p>
            <a:r>
              <a:rPr lang="ru-RU" sz="4000" dirty="0" smtClean="0"/>
              <a:t>обеспечение стабильности и развитие национальной платежной системы;</a:t>
            </a:r>
          </a:p>
          <a:p>
            <a:r>
              <a:rPr lang="ru-RU" sz="4000" dirty="0" smtClean="0"/>
              <a:t>развитие финансового рынка Российской Федерации;</a:t>
            </a:r>
          </a:p>
          <a:p>
            <a:r>
              <a:rPr lang="ru-RU" sz="4000" dirty="0" smtClean="0"/>
              <a:t>обеспечение стабильности финансового рынка Российской Федерации.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Основные параметры российской банковской системы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091218"/>
            <a:ext cx="7429552" cy="538361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банковских карт: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85926"/>
            <a:ext cx="7498080" cy="4800600"/>
          </a:xfrm>
        </p:spPr>
        <p:txBody>
          <a:bodyPr/>
          <a:lstStyle/>
          <a:p>
            <a:r>
              <a:rPr lang="ru-RU" sz="3600" dirty="0" smtClean="0"/>
              <a:t>дебетовая</a:t>
            </a:r>
          </a:p>
          <a:p>
            <a:r>
              <a:rPr lang="ru-RU" sz="3600" dirty="0" smtClean="0"/>
              <a:t>кредитная </a:t>
            </a:r>
          </a:p>
          <a:p>
            <a:r>
              <a:rPr lang="ru-RU" sz="3600" dirty="0" smtClean="0"/>
              <a:t>дебетовые карты с</a:t>
            </a:r>
            <a:br>
              <a:rPr lang="ru-RU" sz="3600" dirty="0" smtClean="0"/>
            </a:br>
            <a:r>
              <a:rPr lang="ru-RU" sz="3600" dirty="0" smtClean="0"/>
              <a:t>овердрафтом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Дистанционное банковское обслуживание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71546"/>
            <a:ext cx="8001024" cy="6000768"/>
          </a:xfrm>
        </p:spPr>
        <p:txBody>
          <a:bodyPr>
            <a:normAutofit fontScale="85000" lnSpcReduction="20000"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Дистанционное банковское обслуживание (ДБО) </a:t>
            </a:r>
            <a:r>
              <a:rPr lang="ru-RU" sz="2400" dirty="0" smtClean="0"/>
              <a:t>– система</a:t>
            </a:r>
            <a:br>
              <a:rPr lang="ru-RU" sz="2400" dirty="0" smtClean="0"/>
            </a:br>
            <a:r>
              <a:rPr lang="ru-RU" sz="2400" dirty="0" smtClean="0"/>
              <a:t>компьютерных технологий предоставления банковских услуг на основании удаленных (без очного обращения в отделение банка) распоряжений, передаваемых клиентом.</a:t>
            </a:r>
          </a:p>
          <a:p>
            <a:r>
              <a:rPr lang="ru-RU" sz="2400" b="1" dirty="0" err="1" smtClean="0">
                <a:solidFill>
                  <a:schemeClr val="accent3">
                    <a:lumMod val="75000"/>
                  </a:schemeClr>
                </a:solidFill>
              </a:rPr>
              <a:t>Интернет-банкинг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smtClean="0"/>
              <a:t>– это система, позволяющая клиенту банка подавать заявки на банковские услуги и совершать операции через интернет-сайт. </a:t>
            </a:r>
          </a:p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Мобильный </a:t>
            </a:r>
            <a:r>
              <a:rPr lang="ru-RU" sz="2400" b="1" dirty="0" err="1" smtClean="0">
                <a:solidFill>
                  <a:schemeClr val="accent3">
                    <a:lumMod val="75000"/>
                  </a:schemeClr>
                </a:solidFill>
              </a:rPr>
              <a:t>банкинг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smtClean="0"/>
              <a:t>– это услуга банка или другой финансовой</a:t>
            </a:r>
            <a:br>
              <a:rPr lang="ru-RU" sz="2400" dirty="0" smtClean="0"/>
            </a:br>
            <a:r>
              <a:rPr lang="ru-RU" sz="2400" dirty="0" smtClean="0"/>
              <a:t>организации, позволяющая клиентам получать уведомления о совершенных операциях, проводить финансовые операции дистанционно при помощи мобильного телефона или планшетного компьютера.</a:t>
            </a:r>
          </a:p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Мобильные платежи </a:t>
            </a:r>
            <a:r>
              <a:rPr lang="ru-RU" sz="2400" dirty="0" smtClean="0"/>
              <a:t>– услуги, позволяющие клиенту совершать</a:t>
            </a:r>
            <a:br>
              <a:rPr lang="ru-RU" sz="2400" dirty="0" smtClean="0"/>
            </a:br>
            <a:r>
              <a:rPr lang="ru-RU" sz="2400" dirty="0" smtClean="0"/>
              <a:t>платежи в пользу физического или юридического лица при помощи мобильного телефона, планшета или иного мобильного устройства.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Банковские вклады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85836"/>
            <a:ext cx="7643866" cy="557216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Банковский вклад или депозит </a:t>
            </a:r>
            <a:r>
              <a:rPr lang="ru-RU" dirty="0" smtClean="0"/>
              <a:t>– это денежные средства, переданные их владельцем в банк для сохранения и получения дохода. </a:t>
            </a:r>
          </a:p>
          <a:p>
            <a:r>
              <a:rPr lang="ru-RU" dirty="0" smtClean="0"/>
              <a:t>Отношения между должником и кредитором по депозиту (так же, как и по кредиту) характеризуются такими понятиями, как возвратность, срочность и платность: деньги даются в долг, они подлежат обязательному возврату через оговоренный срок (либо по требованию кредитора), при этом за пользование этими средствами взимается плата в виде процентов.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Основные виды банковских вкладов с точки зрения срока их возврата: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142960"/>
            <a:ext cx="8072462" cy="5715040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срочный вклад </a:t>
            </a:r>
            <a:r>
              <a:rPr lang="ru-RU" sz="2400" dirty="0" smtClean="0"/>
              <a:t>– </a:t>
            </a:r>
            <a:r>
              <a:rPr lang="ru-RU" sz="2400" dirty="0" err="1" smtClean="0"/>
              <a:t>вклад</a:t>
            </a:r>
            <a:r>
              <a:rPr lang="ru-RU" sz="2400" dirty="0" smtClean="0"/>
              <a:t>, внесенный на определенный срок. Срочные вклады приносят более высокий процент, чем вклады до востребования, так как банк как будто бы может спокойно выдать полученные средства в кредит, не беспокоясь об их досрочном изъятии;</a:t>
            </a:r>
          </a:p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вклад до востребования </a:t>
            </a:r>
            <a:r>
              <a:rPr lang="ru-RU" sz="2400" dirty="0" smtClean="0"/>
              <a:t>– вклад без указания срока хранения, который возвращается по первому требованию вкладчика. По таким вкладам обычно начисляется минимальный процент. Как правило, допускается пополнение вклада до востребования и изъятие с него части суммы, что сближает его с текущим счетом.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324</TotalTime>
  <Words>795</Words>
  <PresentationFormat>Экран (4:3)</PresentationFormat>
  <Paragraphs>121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Тема  2. Банки и небанковские профессиональные кредиторы </vt:lpstr>
      <vt:lpstr>Цель:</vt:lpstr>
      <vt:lpstr>Банковская система и услуги для населения. Банковские вклады </vt:lpstr>
      <vt:lpstr>Цели деятельности Банка России:</vt:lpstr>
      <vt:lpstr>Основные параметры российской банковской системы </vt:lpstr>
      <vt:lpstr>Виды банковских карт:</vt:lpstr>
      <vt:lpstr>Дистанционное банковское обслуживание </vt:lpstr>
      <vt:lpstr>Банковские вклады </vt:lpstr>
      <vt:lpstr>Основные виды банковских вкладов с точки зрения срока их возврата: </vt:lpstr>
      <vt:lpstr>Слайд 10</vt:lpstr>
      <vt:lpstr>Государственная система страхования вкладов </vt:lpstr>
      <vt:lpstr>Сберегательные сертификаты </vt:lpstr>
      <vt:lpstr>Банковские кредиты.  Классификация кредитов </vt:lpstr>
      <vt:lpstr>Слайд 14</vt:lpstr>
      <vt:lpstr>Слайд 15</vt:lpstr>
      <vt:lpstr>Небанковские профессиональные кредиторы и предоставляемые ими займы </vt:lpstr>
      <vt:lpstr>Микрофинансовые организации </vt:lpstr>
      <vt:lpstr>Слайд 18</vt:lpstr>
      <vt:lpstr>Ломбарды </vt:lpstr>
      <vt:lpstr>Кредитные потребительские кооперативы </vt:lpstr>
      <vt:lpstr>Сельскохозяйственные кредитные потребительские кооперативы (СКПК) </vt:lpstr>
      <vt:lpstr>Жилищные накопительные кооперативы </vt:lpstr>
      <vt:lpstr>Вопросы для обсуждения и закрепления прочитанного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</dc:title>
  <dc:creator>us</dc:creator>
  <cp:lastModifiedBy>us</cp:lastModifiedBy>
  <cp:revision>53</cp:revision>
  <dcterms:created xsi:type="dcterms:W3CDTF">2018-02-08T16:42:45Z</dcterms:created>
  <dcterms:modified xsi:type="dcterms:W3CDTF">2018-12-19T07:10:31Z</dcterms:modified>
</cp:coreProperties>
</file>