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85723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Глава </a:t>
            </a:r>
            <a:r>
              <a:rPr lang="ru-RU" b="1" dirty="0" smtClean="0"/>
              <a:t>4. </a:t>
            </a:r>
            <a:r>
              <a:rPr lang="ru-RU" b="1" dirty="0" smtClean="0"/>
              <a:t>Страхование как способ снижения рисков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357290" y="2643182"/>
            <a:ext cx="7498080" cy="4800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Понятие и виды страхования.</a:t>
            </a:r>
          </a:p>
          <a:p>
            <a:r>
              <a:rPr lang="ru-RU" sz="2800" dirty="0" smtClean="0"/>
              <a:t> Базовые понятия страхования. Страховая грамотность.</a:t>
            </a:r>
          </a:p>
          <a:p>
            <a:r>
              <a:rPr lang="ru-RU" sz="2800" dirty="0" smtClean="0"/>
              <a:t> Добровольные виды страхования.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49808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Добровольные виды страхования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928670"/>
            <a:ext cx="8143900" cy="6215082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Гражданский кодекс Российской Федерации выделяет две отрасли</a:t>
            </a:r>
            <a:br>
              <a:rPr lang="ru-RU" sz="7200" dirty="0" smtClean="0"/>
            </a:br>
            <a:r>
              <a:rPr lang="ru-RU" sz="7200" dirty="0" smtClean="0"/>
              <a:t>страхования: </a:t>
            </a:r>
            <a:r>
              <a:rPr lang="ru-RU" sz="7200" b="1" dirty="0" smtClean="0">
                <a:solidFill>
                  <a:schemeClr val="accent3">
                    <a:lumMod val="75000"/>
                  </a:schemeClr>
                </a:solidFill>
              </a:rPr>
              <a:t>личное</a:t>
            </a:r>
            <a:r>
              <a:rPr lang="ru-RU" sz="7200" i="1" dirty="0" smtClean="0"/>
              <a:t> </a:t>
            </a:r>
            <a:r>
              <a:rPr lang="ru-RU" sz="7200" dirty="0" smtClean="0"/>
              <a:t>и </a:t>
            </a:r>
            <a:r>
              <a:rPr lang="ru-RU" sz="7200" b="1" dirty="0" smtClean="0">
                <a:solidFill>
                  <a:schemeClr val="accent3">
                    <a:lumMod val="75000"/>
                  </a:schemeClr>
                </a:solidFill>
              </a:rPr>
              <a:t>имущественное</a:t>
            </a:r>
            <a:r>
              <a:rPr lang="ru-RU" sz="7200" dirty="0" smtClean="0"/>
              <a:t>.</a:t>
            </a:r>
          </a:p>
          <a:p>
            <a:pPr>
              <a:buNone/>
            </a:pPr>
            <a:r>
              <a:rPr lang="ru-RU" sz="7200" dirty="0" smtClean="0"/>
              <a:t>   По договорам имущественного страхования </a:t>
            </a:r>
            <a:r>
              <a:rPr lang="ru-RU" sz="7200" b="1" dirty="0" smtClean="0">
                <a:solidFill>
                  <a:schemeClr val="accent3">
                    <a:lumMod val="75000"/>
                  </a:schemeClr>
                </a:solidFill>
              </a:rPr>
              <a:t>могут быть застрахованы</a:t>
            </a:r>
            <a:r>
              <a:rPr lang="ru-RU" sz="7200" dirty="0" smtClean="0"/>
              <a:t>:</a:t>
            </a:r>
          </a:p>
          <a:p>
            <a:r>
              <a:rPr lang="ru-RU" sz="7200" dirty="0" smtClean="0"/>
              <a:t>риск утраты или повреждения имущества;</a:t>
            </a:r>
          </a:p>
          <a:p>
            <a:r>
              <a:rPr lang="ru-RU" sz="7200" dirty="0" smtClean="0"/>
              <a:t>риск ответственности, возникающей вследствие причинения вреда</a:t>
            </a:r>
            <a:br>
              <a:rPr lang="ru-RU" sz="7200" dirty="0" smtClean="0"/>
            </a:br>
            <a:r>
              <a:rPr lang="ru-RU" sz="7200" dirty="0" smtClean="0"/>
              <a:t>жизни, здоровью или имуществу других лиц;</a:t>
            </a:r>
          </a:p>
          <a:p>
            <a:r>
              <a:rPr lang="ru-RU" sz="7200" dirty="0" smtClean="0"/>
              <a:t>риск убытков от предпринимательской деятельности.</a:t>
            </a:r>
          </a:p>
          <a:p>
            <a:pPr>
              <a:buNone/>
            </a:pPr>
            <a:r>
              <a:rPr lang="ru-RU" sz="7200" dirty="0" smtClean="0"/>
              <a:t>   </a:t>
            </a:r>
            <a:r>
              <a:rPr lang="ru-RU" sz="7200" b="1" dirty="0" smtClean="0">
                <a:solidFill>
                  <a:schemeClr val="accent3">
                    <a:lumMod val="75000"/>
                  </a:schemeClr>
                </a:solidFill>
              </a:rPr>
              <a:t>Запрещено страховать</a:t>
            </a:r>
            <a:r>
              <a:rPr lang="ru-RU" sz="7200" dirty="0" smtClean="0"/>
              <a:t>:</a:t>
            </a:r>
          </a:p>
          <a:p>
            <a:r>
              <a:rPr lang="ru-RU" sz="7200" dirty="0" smtClean="0"/>
              <a:t>противоправные, т. е. нарушающие законы, интересы;</a:t>
            </a:r>
          </a:p>
          <a:p>
            <a:r>
              <a:rPr lang="ru-RU" sz="7200" dirty="0" smtClean="0"/>
              <a:t>убытки от участия в играх, лотереях и пари;</a:t>
            </a:r>
          </a:p>
          <a:p>
            <a:r>
              <a:rPr lang="ru-RU" sz="7200" dirty="0" smtClean="0"/>
              <a:t>расходы, к которым страхователь может быть принуждён в целях</a:t>
            </a:r>
            <a:br>
              <a:rPr lang="ru-RU" sz="7200" dirty="0" smtClean="0"/>
            </a:br>
            <a:r>
              <a:rPr lang="ru-RU" sz="7200" dirty="0" smtClean="0"/>
              <a:t>освобождения заложников.</a:t>
            </a:r>
          </a:p>
          <a:p>
            <a:r>
              <a:rPr lang="ru-RU" sz="7200" dirty="0" smtClean="0"/>
              <a:t>К личному страхованию относятся страхование жизни и пенсий,</a:t>
            </a:r>
            <a:br>
              <a:rPr lang="ru-RU" sz="7200" dirty="0" smtClean="0"/>
            </a:br>
            <a:r>
              <a:rPr lang="ru-RU" sz="7200" dirty="0" smtClean="0"/>
              <a:t>страхование от несчастных случаев и болезней, медицинское страхование.</a:t>
            </a:r>
          </a:p>
          <a:p>
            <a:r>
              <a:rPr lang="ru-RU" sz="7200" dirty="0" smtClean="0"/>
              <a:t>Личное страхование обеспечивает восстановление доходов людей,</a:t>
            </a:r>
            <a:br>
              <a:rPr lang="ru-RU" sz="7200" dirty="0" smtClean="0"/>
            </a:br>
            <a:r>
              <a:rPr lang="ru-RU" sz="7200" dirty="0" smtClean="0"/>
              <a:t>утративших трудоспособность по возрасту или вследствие болезни/травмы.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571480"/>
            <a:ext cx="749808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Вопросы для обсуждения и закрепления прочитанного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357430"/>
            <a:ext cx="7498080" cy="4800600"/>
          </a:xfrm>
        </p:spPr>
        <p:txBody>
          <a:bodyPr>
            <a:normAutofit/>
          </a:bodyPr>
          <a:lstStyle/>
          <a:p>
            <a:pPr lvl="0"/>
            <a:r>
              <a:rPr lang="ru-RU" sz="2000" dirty="0" smtClean="0"/>
              <a:t>Какие ценные бумаги обладают наименьшим риском?</a:t>
            </a:r>
          </a:p>
          <a:p>
            <a:pPr lvl="0"/>
            <a:r>
              <a:rPr lang="ru-RU" sz="2000" dirty="0" smtClean="0"/>
              <a:t>Какова взаимосвязь между риском и доходностью в сфере финансов?</a:t>
            </a:r>
          </a:p>
          <a:p>
            <a:pPr lvl="0"/>
            <a:r>
              <a:rPr lang="ru-RU" sz="2000" dirty="0" smtClean="0"/>
              <a:t>Какими правами обладают владельцы акций?</a:t>
            </a:r>
          </a:p>
          <a:p>
            <a:pPr lvl="0"/>
            <a:r>
              <a:rPr lang="ru-RU" sz="2000" dirty="0" smtClean="0"/>
              <a:t>Какой способ инвестиций в акции подойдет человеку с нулевым опытом инвестиций?</a:t>
            </a:r>
          </a:p>
          <a:p>
            <a:pPr lvl="0"/>
            <a:r>
              <a:rPr lang="ru-RU" sz="2000" dirty="0" smtClean="0"/>
              <a:t>Какие виды сбережений покрываются российской системой страхования банковских вкладов?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7498080" cy="1143000"/>
          </a:xfrm>
        </p:spPr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214422"/>
            <a:ext cx="8143900" cy="592933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обеспечить понимание того, что любой человек или организация подвержены рискам наступления негативных событий, влекущих значительные имущественные потери, от последствий которых наиболее эффективным образом можно защититься с помощью страхования;</a:t>
            </a:r>
          </a:p>
          <a:p>
            <a:r>
              <a:rPr lang="ru-RU" dirty="0" smtClean="0"/>
              <a:t>дать основы знаний о страховании, чтобы иметь возможность</a:t>
            </a:r>
            <a:br>
              <a:rPr lang="ru-RU" dirty="0" smtClean="0"/>
            </a:br>
            <a:r>
              <a:rPr lang="ru-RU" dirty="0" smtClean="0"/>
              <a:t>грамотно защищать свои интересы в страховых компаниях;</a:t>
            </a:r>
          </a:p>
          <a:p>
            <a:r>
              <a:rPr lang="ru-RU" dirty="0" smtClean="0"/>
              <a:t>повысить уровень финансовой и страховой грамотности</a:t>
            </a:r>
            <a:br>
              <a:rPr lang="ru-RU" dirty="0" smtClean="0"/>
            </a:br>
            <a:r>
              <a:rPr lang="ru-RU" dirty="0" smtClean="0"/>
              <a:t>посредством освоения принципов и базовых понятий страхования, знаний своих прав и обязанностей в страховых отношениях.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571480"/>
            <a:ext cx="8215338" cy="664371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Знание основ страхового дела обеспечит возможность грамотной защиты своих личных интересов, связанных:</a:t>
            </a:r>
          </a:p>
          <a:p>
            <a:r>
              <a:rPr lang="ru-RU" dirty="0" smtClean="0"/>
              <a:t>с владением, распоряжением и пользованием имуществом;</a:t>
            </a:r>
          </a:p>
          <a:p>
            <a:r>
              <a:rPr lang="ru-RU" dirty="0" smtClean="0"/>
              <a:t>жизнью, здоровьем, трудоспособностью, пенсионным</a:t>
            </a:r>
            <a:br>
              <a:rPr lang="ru-RU" dirty="0" smtClean="0"/>
            </a:br>
            <a:r>
              <a:rPr lang="ru-RU" dirty="0" smtClean="0"/>
              <a:t>обеспечением;</a:t>
            </a:r>
          </a:p>
          <a:p>
            <a:r>
              <a:rPr lang="ru-RU" dirty="0" smtClean="0"/>
              <a:t>гражданской ответственностью перед любыми третьими лицами, например, за неумышленное, случайное причинение вреда (физического, морального) их личности и нанесение ущерба их</a:t>
            </a:r>
            <a:br>
              <a:rPr lang="ru-RU" dirty="0" smtClean="0"/>
            </a:br>
            <a:r>
              <a:rPr lang="ru-RU" dirty="0" smtClean="0"/>
              <a:t>имуществу.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357166"/>
            <a:ext cx="8143900" cy="68580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Страхование</a:t>
            </a:r>
            <a:r>
              <a:rPr lang="ru-RU" dirty="0" smtClean="0"/>
              <a:t> – отношения по защите интересов физических и юридических лиц, Российской Федерации, субъектов Российской Федерации</a:t>
            </a:r>
            <a:br>
              <a:rPr lang="ru-RU" dirty="0" smtClean="0"/>
            </a:br>
            <a:r>
              <a:rPr lang="ru-RU" dirty="0" smtClean="0"/>
              <a:t>и муниципальных образований при наступлении определенных страховых случаев за счет денежных фондов, формируемых страховщиками из уплаченных страховых премий (страховых взносов), а также за счет иных средств страховщиков.</a:t>
            </a:r>
          </a:p>
          <a:p>
            <a:r>
              <a:rPr lang="ru-RU" dirty="0" smtClean="0"/>
              <a:t>Страхование основано на распределении рисков.</a:t>
            </a:r>
          </a:p>
          <a:p>
            <a:r>
              <a:rPr lang="ru-RU" dirty="0" smtClean="0"/>
              <a:t>В страховом бизнесе участвуют страховые агенты, которые от имени страховщиков заключают договоры страхования, и страховые брокеры,</a:t>
            </a:r>
            <a:br>
              <a:rPr lang="ru-RU" dirty="0" smtClean="0"/>
            </a:br>
            <a:r>
              <a:rPr lang="ru-RU" dirty="0" smtClean="0"/>
              <a:t>которые выбирают лучшего страховщика для страхователя.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85728"/>
            <a:ext cx="8143900" cy="6858000"/>
          </a:xfrm>
        </p:spPr>
        <p:txBody>
          <a:bodyPr>
            <a:normAutofit fontScale="25000" lnSpcReduction="20000"/>
          </a:bodyPr>
          <a:lstStyle/>
          <a:p>
            <a:r>
              <a:rPr lang="ru-RU" sz="7600" b="1" dirty="0" smtClean="0">
                <a:solidFill>
                  <a:schemeClr val="accent3">
                    <a:lumMod val="75000"/>
                  </a:schemeClr>
                </a:solidFill>
              </a:rPr>
              <a:t>Страхователи </a:t>
            </a:r>
            <a:r>
              <a:rPr lang="ru-RU" sz="7600" dirty="0" smtClean="0"/>
              <a:t>– юридические лица и дееспособные физические лица,</a:t>
            </a:r>
            <a:br>
              <a:rPr lang="ru-RU" sz="7600" dirty="0" smtClean="0"/>
            </a:br>
            <a:r>
              <a:rPr lang="ru-RU" sz="7600" dirty="0" smtClean="0"/>
              <a:t>заключившие со страховщиками договоры страхования, либо являющиеся страхователями в силу закона.</a:t>
            </a:r>
          </a:p>
          <a:p>
            <a:r>
              <a:rPr lang="ru-RU" sz="7600" b="1" dirty="0" smtClean="0">
                <a:solidFill>
                  <a:schemeClr val="accent3">
                    <a:lumMod val="75000"/>
                  </a:schemeClr>
                </a:solidFill>
              </a:rPr>
              <a:t>Страховщики </a:t>
            </a:r>
            <a:r>
              <a:rPr lang="ru-RU" sz="7600" dirty="0" smtClean="0"/>
              <a:t>– страховые организации и общества взаимного страхования, созданные в соответствии с законодательством Российской Федерации для осуществления деятельности по страхованию, перестрахованию, взаимному страхованию и получившие лицензии на осуществление соответствующего вида страховой деятельности.</a:t>
            </a:r>
          </a:p>
          <a:p>
            <a:r>
              <a:rPr lang="ru-RU" sz="7600" b="1" dirty="0" smtClean="0">
                <a:solidFill>
                  <a:schemeClr val="accent3">
                    <a:lumMod val="75000"/>
                  </a:schemeClr>
                </a:solidFill>
              </a:rPr>
              <a:t>Страховые агенты </a:t>
            </a:r>
            <a:r>
              <a:rPr lang="ru-RU" sz="7600" dirty="0" smtClean="0"/>
              <a:t>– физические или юридические лица, осуществляющие деятельность на основании гражданско-правового договора от имени и за счет страховщика в соответствии с предоставленными им полномочиями. СА должны обладать и предоставлять необходимую информацию о деятельности страховщика.</a:t>
            </a:r>
          </a:p>
          <a:p>
            <a:r>
              <a:rPr lang="ru-RU" sz="7600" b="1" dirty="0" smtClean="0">
                <a:solidFill>
                  <a:schemeClr val="accent3">
                    <a:lumMod val="75000"/>
                  </a:schemeClr>
                </a:solidFill>
              </a:rPr>
              <a:t>Страховые брокеры </a:t>
            </a:r>
            <a:r>
              <a:rPr lang="ru-RU" sz="7600" dirty="0" smtClean="0"/>
              <a:t>– юридические лица (коммерческие организации) или индивидуальные предприниматели, осуществляющие деятельность по заключению, изменению, расторжению и исполнению договоров страхования по поручению страхователей от своего имени, но за счет этих лиц либо совершению действий по заключению, изменению, расторжению и исполнению договоров страхования от имени и за счет страхователей или</a:t>
            </a:r>
            <a:br>
              <a:rPr lang="ru-RU" sz="7600" dirty="0" smtClean="0"/>
            </a:br>
            <a:r>
              <a:rPr lang="ru-RU" sz="7600" dirty="0" smtClean="0"/>
              <a:t>страховщиков.</a:t>
            </a:r>
            <a:br>
              <a:rPr lang="ru-RU" sz="7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428604"/>
            <a:ext cx="8143900" cy="6858000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Страховой риск </a:t>
            </a:r>
            <a:r>
              <a:rPr lang="ru-RU" sz="8000" dirty="0" smtClean="0"/>
              <a:t>– предполагаемое событие, на случай наступления которого проводится страхование. Событие должно обладать признаками вероятности и случайности его наступления.</a:t>
            </a:r>
          </a:p>
          <a:p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Страховая премия (страховой взнос) </a:t>
            </a:r>
            <a:r>
              <a:rPr lang="ru-RU" sz="8000" dirty="0" smtClean="0"/>
              <a:t>– плата за страхование, которую страхователь (</a:t>
            </a:r>
            <a:r>
              <a:rPr lang="ru-RU" sz="8000" dirty="0" err="1" smtClean="0"/>
              <a:t>выгодоприобретатель</a:t>
            </a:r>
            <a:r>
              <a:rPr lang="ru-RU" sz="8000" dirty="0" smtClean="0"/>
              <a:t>) обязан уплатить страховщику в порядке и в сроки, установленные договором страхования.</a:t>
            </a:r>
          </a:p>
          <a:p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Страховой тариф </a:t>
            </a:r>
            <a:r>
              <a:rPr lang="ru-RU" sz="8000" dirty="0" smtClean="0"/>
              <a:t>– ставка страховой премии с единицы страховой суммы с учетом объекта страхования и характера страхового риска, а также других условий страхования, в том числе наличия франшизы и ее размера в соответствии с условиями страхования.</a:t>
            </a:r>
          </a:p>
          <a:p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Страховой случай </a:t>
            </a:r>
            <a:r>
              <a:rPr lang="ru-RU" sz="8000" dirty="0" smtClean="0"/>
              <a:t>– совершившееся событие, предусмотренное договором страхования или законом, с наступлением которого возникает обязанность страховщика произвести страховую выплату.</a:t>
            </a:r>
          </a:p>
          <a:p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Страховая сумма </a:t>
            </a:r>
            <a:r>
              <a:rPr lang="ru-RU" sz="8000" dirty="0" smtClean="0"/>
              <a:t>– </a:t>
            </a:r>
            <a:r>
              <a:rPr lang="ru-RU" sz="8000" dirty="0" err="1" smtClean="0"/>
              <a:t>сумма</a:t>
            </a:r>
            <a:r>
              <a:rPr lang="ru-RU" sz="8000" dirty="0" smtClean="0"/>
              <a:t>, в пределах которой страховщик обязуется выплатить страховое возмещение при наступлении страхового случая. Определяется соглашением страхователя со страховщиком (в отдельных случаях – федеральным законом). Является важнейшим фактором, влияющим на размер страховой премии.</a:t>
            </a:r>
            <a:br>
              <a:rPr lang="ru-RU" sz="8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357166"/>
            <a:ext cx="8143900" cy="6858000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Страховое возмещение </a:t>
            </a:r>
            <a:r>
              <a:rPr lang="ru-RU" sz="8000" dirty="0" smtClean="0"/>
              <a:t>– </a:t>
            </a:r>
            <a:r>
              <a:rPr lang="ru-RU" sz="8000" dirty="0" err="1" smtClean="0"/>
              <a:t>возмещение</a:t>
            </a:r>
            <a:r>
              <a:rPr lang="ru-RU" sz="8000" dirty="0" smtClean="0"/>
              <a:t> страхователю (</a:t>
            </a:r>
            <a:r>
              <a:rPr lang="ru-RU" sz="8000" dirty="0" err="1" smtClean="0"/>
              <a:t>выгодоприобретателю</a:t>
            </a:r>
            <a:r>
              <a:rPr lang="ru-RU" sz="8000" dirty="0" smtClean="0"/>
              <a:t>) причиненных вследствие наступления страхового случая убытков в пределах определенной договором страховой суммы.</a:t>
            </a:r>
          </a:p>
          <a:p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Страховая выплата </a:t>
            </a:r>
            <a:r>
              <a:rPr lang="ru-RU" sz="8000" dirty="0" smtClean="0"/>
              <a:t>– денежная сумма, которая выплачивается</a:t>
            </a:r>
            <a:br>
              <a:rPr lang="ru-RU" sz="8000" dirty="0" smtClean="0"/>
            </a:br>
            <a:r>
              <a:rPr lang="ru-RU" sz="8000" dirty="0" smtClean="0"/>
              <a:t>страховщиком страхователю, застрахованному лицу, </a:t>
            </a:r>
            <a:r>
              <a:rPr lang="ru-RU" sz="8000" dirty="0" err="1" smtClean="0"/>
              <a:t>выгодоприобретателю</a:t>
            </a:r>
            <a:r>
              <a:rPr lang="ru-RU" sz="8000" dirty="0" smtClean="0"/>
              <a:t> при наступлении страхового случая.</a:t>
            </a:r>
          </a:p>
          <a:p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Франшиза </a:t>
            </a:r>
            <a:r>
              <a:rPr lang="ru-RU" sz="8000" dirty="0" smtClean="0"/>
              <a:t>– часть ущерба, не выплачиваемая страховой компанией при наступлении страхового случая. Бывает условной и безусловной. При безусловной франшизе клиенту будет возмещен ущерб в любом объеме за минусом суммы франшизы. При условной франшизе страховщик возмещает ущерб в полном объеме без каких-либо вычетов в пределах лимита своей ответственности, если ущерб превышает величину франшизы. Если ущерб меньше суммы условной франшизы, то страховщик ничего не возмещает.</a:t>
            </a:r>
          </a:p>
          <a:p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Период для отказа от договора (период охлаждения/ожидания) </a:t>
            </a:r>
            <a:r>
              <a:rPr lang="ru-RU" sz="8000" dirty="0" smtClean="0"/>
              <a:t>– период, в рамках которого потребитель имеет право отказаться от заключенного договора без объяснения причин. В случае такого отказа никакие штрафы не взимаются, удерживается только часть страховой премии, пропорционально прошедшему с начала страхования времени.</a:t>
            </a:r>
            <a:br>
              <a:rPr lang="ru-RU" sz="8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Виды страхования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357298"/>
            <a:ext cx="7790712" cy="517685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Гражданский кодекс Российской Федерации допускает проведение страхования в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обязательной</a:t>
            </a:r>
            <a:r>
              <a:rPr lang="ru-RU" i="1" dirty="0" smtClean="0"/>
              <a:t> </a:t>
            </a:r>
            <a:r>
              <a:rPr lang="ru-RU" dirty="0" smtClean="0"/>
              <a:t>и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добровольной</a:t>
            </a:r>
            <a:r>
              <a:rPr lang="ru-RU" i="1" dirty="0" smtClean="0"/>
              <a:t> </a:t>
            </a:r>
            <a:r>
              <a:rPr lang="ru-RU" dirty="0" smtClean="0"/>
              <a:t>форме.</a:t>
            </a:r>
          </a:p>
          <a:p>
            <a:r>
              <a:rPr lang="ru-RU" dirty="0" smtClean="0"/>
              <a:t>Обязательное и добровольное страхование осуществляется путём заключения письменного договора. Формы договора страхования могут быть</a:t>
            </a:r>
            <a:br>
              <a:rPr lang="ru-RU" dirty="0" smtClean="0"/>
            </a:br>
            <a:r>
              <a:rPr lang="ru-RU" dirty="0" smtClean="0"/>
              <a:t>разными: договор, подписанный двумя сторонами, либо страховой полис (свидетельство, сертификат, квитанция), но это должен быть документ,</a:t>
            </a:r>
            <a:br>
              <a:rPr lang="ru-RU" dirty="0" smtClean="0"/>
            </a:br>
            <a:r>
              <a:rPr lang="ru-RU" dirty="0" smtClean="0"/>
              <a:t>подписанный страховщиком и страхователем.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14356"/>
            <a:ext cx="81439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Применительно к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обязательному страхованию</a:t>
            </a:r>
            <a:r>
              <a:rPr lang="ru-RU" dirty="0" smtClean="0"/>
              <a:t> федеральные законы</a:t>
            </a:r>
            <a:br>
              <a:rPr lang="ru-RU" dirty="0" smtClean="0"/>
            </a:br>
            <a:r>
              <a:rPr lang="ru-RU" dirty="0" smtClean="0"/>
              <a:t>могут возложить на указанных в нём лиц обязанность страховать:</a:t>
            </a:r>
          </a:p>
          <a:p>
            <a:r>
              <a:rPr lang="ru-RU" dirty="0" smtClean="0"/>
              <a:t>жизнь, здоровье или имущество определённых этим законом лиц на</a:t>
            </a:r>
            <a:br>
              <a:rPr lang="ru-RU" dirty="0" smtClean="0"/>
            </a:br>
            <a:r>
              <a:rPr lang="ru-RU" dirty="0" smtClean="0"/>
              <a:t>случай причинения вреда их жизни, здоровью или имуществу;</a:t>
            </a:r>
          </a:p>
          <a:p>
            <a:r>
              <a:rPr lang="ru-RU" dirty="0" smtClean="0"/>
              <a:t>риск своей гражданской ответственности.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376</TotalTime>
  <Words>406</Words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Глава 4. Страхование как способ снижения рисков </vt:lpstr>
      <vt:lpstr>Цель:</vt:lpstr>
      <vt:lpstr>Слайд 3</vt:lpstr>
      <vt:lpstr>Слайд 4</vt:lpstr>
      <vt:lpstr>Слайд 5</vt:lpstr>
      <vt:lpstr>Слайд 6</vt:lpstr>
      <vt:lpstr>Слайд 7</vt:lpstr>
      <vt:lpstr>Виды страхования </vt:lpstr>
      <vt:lpstr>Слайд 9</vt:lpstr>
      <vt:lpstr>Добровольные виды страхования </vt:lpstr>
      <vt:lpstr>Вопросы для обсуждения и закрепления прочитанного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Глава 1.4 Страхование как механизм снижения рисков </dc:title>
  <dc:creator>us</dc:creator>
  <cp:lastModifiedBy>us</cp:lastModifiedBy>
  <cp:revision>25</cp:revision>
  <dcterms:created xsi:type="dcterms:W3CDTF">2018-02-10T20:04:23Z</dcterms:created>
  <dcterms:modified xsi:type="dcterms:W3CDTF">2018-12-19T07:10:18Z</dcterms:modified>
</cp:coreProperties>
</file>