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11" autoAdjust="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FED97B-6998-420F-9E44-D24D69E1C833}" type="datetimeFigureOut">
              <a:rPr lang="ru-RU" smtClean="0"/>
              <a:pPr/>
              <a:t>19.12.2018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96C131-0B13-4021-A10E-555526EA061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296C131-0B13-4021-A10E-555526EA0610}"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19.12.2018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19.12.2018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2976" y="2928934"/>
            <a:ext cx="7406640" cy="1472184"/>
          </a:xfrm>
        </p:spPr>
        <p:txBody>
          <a:bodyPr>
            <a:normAutofit fontScale="90000"/>
          </a:bodyPr>
          <a:lstStyle/>
          <a:p>
            <a:r>
              <a:rPr lang="ru-RU" dirty="0" smtClean="0"/>
              <a:t>Тема </a:t>
            </a:r>
            <a:r>
              <a:rPr lang="ru-RU" dirty="0" smtClean="0"/>
              <a:t>5. </a:t>
            </a:r>
            <a:r>
              <a:rPr lang="ru-RU" dirty="0" smtClean="0"/>
              <a:t>Финансы государства (региона, муниципалитета), налоги, социальное обеспечение граждан. Налогообложение, финансовая поддержка сельхозпроизводителей</a:t>
            </a:r>
            <a:br>
              <a:rPr lang="ru-RU" dirty="0" smtClean="0"/>
            </a:br>
            <a:endParaRPr lang="ru-RU" dirty="0"/>
          </a:p>
        </p:txBody>
      </p:sp>
      <p:sp>
        <p:nvSpPr>
          <p:cNvPr id="3" name="Подзаголовок 2"/>
          <p:cNvSpPr>
            <a:spLocks noGrp="1"/>
          </p:cNvSpPr>
          <p:nvPr>
            <p:ph type="subTitle" idx="1"/>
          </p:nvPr>
        </p:nvSpPr>
        <p:spPr>
          <a:xfrm>
            <a:off x="1285852" y="3929066"/>
            <a:ext cx="7549516" cy="2643206"/>
          </a:xfrm>
        </p:spPr>
        <p:txBody>
          <a:bodyPr>
            <a:normAutofit fontScale="47500" lnSpcReduction="20000"/>
          </a:bodyPr>
          <a:lstStyle/>
          <a:p>
            <a:pPr>
              <a:buFont typeface="Arial" pitchFamily="34" charset="0"/>
              <a:buChar char="•"/>
            </a:pPr>
            <a:r>
              <a:rPr lang="ru-RU" sz="5900" dirty="0" smtClean="0"/>
              <a:t> Финансы государства. Бюджетная система Российской Федерации. Доходы и расходы государственного бюджета: виды, состояние.</a:t>
            </a:r>
          </a:p>
          <a:p>
            <a:pPr>
              <a:buFont typeface="Arial" pitchFamily="34" charset="0"/>
              <a:buChar char="•"/>
            </a:pPr>
            <a:r>
              <a:rPr lang="ru-RU" sz="5900" dirty="0" smtClean="0"/>
              <a:t> Налоговая система. Виды налогов. Налогообложение граждан и организаций. </a:t>
            </a:r>
          </a:p>
          <a:p>
            <a:pPr>
              <a:buFont typeface="Arial" pitchFamily="34" charset="0"/>
              <a:buChar char="•"/>
            </a:pPr>
            <a:r>
              <a:rPr lang="ru-RU" sz="5900" dirty="0" smtClean="0"/>
              <a:t> Государственная система социальной защиты населения.</a:t>
            </a: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428604"/>
            <a:ext cx="7498080" cy="1143000"/>
          </a:xfrm>
        </p:spPr>
        <p:txBody>
          <a:bodyPr>
            <a:normAutofit fontScale="90000"/>
          </a:bodyPr>
          <a:lstStyle/>
          <a:p>
            <a:r>
              <a:rPr lang="ru-RU" sz="3100" dirty="0" smtClean="0"/>
              <a:t>Налог считается установленным лишь в том случае, когда определены налогоплательщики и элементы налогообложения, а именно:</a:t>
            </a:r>
            <a:r>
              <a:rPr lang="ru-RU" dirty="0" smtClean="0"/>
              <a:t/>
            </a:r>
            <a:br>
              <a:rPr lang="ru-RU" dirty="0" smtClean="0"/>
            </a:br>
            <a:endParaRPr lang="ru-RU" dirty="0"/>
          </a:p>
        </p:txBody>
      </p:sp>
      <p:sp>
        <p:nvSpPr>
          <p:cNvPr id="3" name="Содержимое 2"/>
          <p:cNvSpPr>
            <a:spLocks noGrp="1"/>
          </p:cNvSpPr>
          <p:nvPr>
            <p:ph idx="1"/>
          </p:nvPr>
        </p:nvSpPr>
        <p:spPr>
          <a:xfrm>
            <a:off x="1357290" y="1571612"/>
            <a:ext cx="7498080" cy="4800600"/>
          </a:xfrm>
        </p:spPr>
        <p:txBody>
          <a:bodyPr/>
          <a:lstStyle/>
          <a:p>
            <a:pPr>
              <a:buNone/>
            </a:pPr>
            <a:r>
              <a:rPr lang="ru-RU" dirty="0" smtClean="0"/>
              <a:t>• объект налогообложения;</a:t>
            </a:r>
          </a:p>
          <a:p>
            <a:pPr>
              <a:buNone/>
            </a:pPr>
            <a:r>
              <a:rPr lang="ru-RU" dirty="0" smtClean="0"/>
              <a:t>• налоговая база;</a:t>
            </a:r>
          </a:p>
          <a:p>
            <a:pPr>
              <a:buNone/>
            </a:pPr>
            <a:r>
              <a:rPr lang="ru-RU" dirty="0" smtClean="0"/>
              <a:t>• налоговый период;</a:t>
            </a:r>
          </a:p>
          <a:p>
            <a:pPr>
              <a:buNone/>
            </a:pPr>
            <a:r>
              <a:rPr lang="ru-RU" dirty="0" smtClean="0"/>
              <a:t>• налоговая ставка;</a:t>
            </a:r>
          </a:p>
          <a:p>
            <a:pPr>
              <a:buNone/>
            </a:pPr>
            <a:r>
              <a:rPr lang="ru-RU" dirty="0" smtClean="0"/>
              <a:t>• порядок исчисления налога;</a:t>
            </a:r>
          </a:p>
          <a:p>
            <a:pPr>
              <a:buNone/>
            </a:pPr>
            <a:r>
              <a:rPr lang="ru-RU" dirty="0" smtClean="0"/>
              <a:t>• порядок и сроки уплаты налога.</a:t>
            </a:r>
            <a:br>
              <a:rPr lang="ru-RU" dirty="0" smtClean="0"/>
            </a:b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642918"/>
            <a:ext cx="7647836" cy="5929354"/>
          </a:xfrm>
        </p:spPr>
        <p:txBody>
          <a:bodyPr>
            <a:normAutofit fontScale="77500" lnSpcReduction="20000"/>
          </a:bodyPr>
          <a:lstStyle/>
          <a:p>
            <a:pPr>
              <a:buNone/>
            </a:pPr>
            <a:r>
              <a:rPr lang="ru-RU" dirty="0" smtClean="0"/>
              <a:t>      Налоговый кодекс Российской Федерации в некоторых случаях устанавливает </a:t>
            </a:r>
            <a:r>
              <a:rPr lang="ru-RU" i="1" dirty="0" smtClean="0">
                <a:solidFill>
                  <a:schemeClr val="accent3">
                    <a:lumMod val="75000"/>
                  </a:schemeClr>
                </a:solidFill>
              </a:rPr>
              <a:t>специальные налоговые режимы</a:t>
            </a:r>
            <a:r>
              <a:rPr lang="ru-RU" dirty="0" smtClean="0"/>
              <a:t>, которые могут предусматривать как особые федеральные налоги, так и освобождение от обязанности по уплате отдельных федеральных, региональных и местных</a:t>
            </a:r>
            <a:br>
              <a:rPr lang="ru-RU" dirty="0" smtClean="0"/>
            </a:br>
            <a:r>
              <a:rPr lang="ru-RU" dirty="0" smtClean="0"/>
              <a:t>налогов и сборов.</a:t>
            </a:r>
            <a:br>
              <a:rPr lang="ru-RU" dirty="0" smtClean="0"/>
            </a:br>
            <a:r>
              <a:rPr lang="ru-RU" dirty="0" smtClean="0"/>
              <a:t>К </a:t>
            </a:r>
            <a:r>
              <a:rPr lang="ru-RU" i="1" dirty="0" smtClean="0">
                <a:solidFill>
                  <a:schemeClr val="accent3">
                    <a:lumMod val="75000"/>
                  </a:schemeClr>
                </a:solidFill>
              </a:rPr>
              <a:t>специальным налоговым режимам </a:t>
            </a:r>
            <a:r>
              <a:rPr lang="ru-RU" dirty="0" smtClean="0"/>
              <a:t>относятся:</a:t>
            </a:r>
            <a:br>
              <a:rPr lang="ru-RU" dirty="0" smtClean="0"/>
            </a:br>
            <a:r>
              <a:rPr lang="ru-RU" dirty="0" smtClean="0"/>
              <a:t>1) упрощенная система налогообложения;</a:t>
            </a:r>
            <a:br>
              <a:rPr lang="ru-RU" dirty="0" smtClean="0"/>
            </a:br>
            <a:r>
              <a:rPr lang="ru-RU" dirty="0" smtClean="0"/>
              <a:t>2) система налогообложения в виде единого налога на вмененный</a:t>
            </a:r>
            <a:br>
              <a:rPr lang="ru-RU" dirty="0" smtClean="0"/>
            </a:br>
            <a:r>
              <a:rPr lang="ru-RU" dirty="0" smtClean="0"/>
              <a:t>доход для отдельных видов деятельности;</a:t>
            </a:r>
            <a:br>
              <a:rPr lang="ru-RU" dirty="0" smtClean="0"/>
            </a:br>
            <a:r>
              <a:rPr lang="ru-RU" dirty="0" smtClean="0"/>
              <a:t>3) система налогообложения при выполнении соглашений о разделе</a:t>
            </a:r>
            <a:br>
              <a:rPr lang="ru-RU" dirty="0" smtClean="0"/>
            </a:br>
            <a:r>
              <a:rPr lang="ru-RU" dirty="0" smtClean="0"/>
              <a:t>продукции;</a:t>
            </a:r>
            <a:br>
              <a:rPr lang="ru-RU" dirty="0" smtClean="0"/>
            </a:br>
            <a:r>
              <a:rPr lang="ru-RU" dirty="0" smtClean="0"/>
              <a:t>4) патентная система налогообложения;</a:t>
            </a:r>
            <a:br>
              <a:rPr lang="ru-RU" dirty="0" smtClean="0"/>
            </a:br>
            <a:r>
              <a:rPr lang="ru-RU" dirty="0" smtClean="0"/>
              <a:t>5) система налогообложения для сельскохозяйственных</a:t>
            </a:r>
            <a:br>
              <a:rPr lang="ru-RU" dirty="0" smtClean="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357166"/>
            <a:ext cx="7498080" cy="1143000"/>
          </a:xfrm>
        </p:spPr>
        <p:txBody>
          <a:bodyPr>
            <a:normAutofit fontScale="90000"/>
          </a:bodyPr>
          <a:lstStyle/>
          <a:p>
            <a:r>
              <a:rPr lang="ru-RU" dirty="0" smtClean="0"/>
              <a:t>Структура доходов федерального бюджета</a:t>
            </a:r>
            <a:br>
              <a:rPr lang="ru-RU" dirty="0" smtClean="0"/>
            </a:br>
            <a:endParaRPr lang="ru-RU" dirty="0"/>
          </a:p>
        </p:txBody>
      </p:sp>
      <p:pic>
        <p:nvPicPr>
          <p:cNvPr id="5" name="Содержимое 4" descr="Безымянный.png"/>
          <p:cNvPicPr>
            <a:picLocks noGrp="1" noChangeAspect="1"/>
          </p:cNvPicPr>
          <p:nvPr>
            <p:ph idx="1"/>
          </p:nvPr>
        </p:nvPicPr>
        <p:blipFill>
          <a:blip r:embed="rId2"/>
          <a:stretch>
            <a:fillRect/>
          </a:stretch>
        </p:blipFill>
        <p:spPr>
          <a:xfrm>
            <a:off x="928662" y="1571612"/>
            <a:ext cx="8072494" cy="464347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357166"/>
            <a:ext cx="7498080" cy="1143000"/>
          </a:xfrm>
        </p:spPr>
        <p:txBody>
          <a:bodyPr>
            <a:normAutofit fontScale="90000"/>
          </a:bodyPr>
          <a:lstStyle/>
          <a:p>
            <a:r>
              <a:rPr lang="ru-RU" sz="2700" dirty="0" smtClean="0"/>
              <a:t>Расходы бюджетов. Основные направления финансирования</a:t>
            </a:r>
            <a:br>
              <a:rPr lang="ru-RU" sz="2700" dirty="0" smtClean="0"/>
            </a:br>
            <a:r>
              <a:rPr lang="ru-RU" sz="2700" dirty="0" smtClean="0"/>
              <a:t>государственных, региональных и местных расходов</a:t>
            </a:r>
            <a:r>
              <a:rPr lang="ru-RU" dirty="0" smtClean="0"/>
              <a:t/>
            </a:r>
            <a:br>
              <a:rPr lang="ru-RU" dirty="0" smtClean="0"/>
            </a:br>
            <a:endParaRPr lang="ru-RU" dirty="0"/>
          </a:p>
        </p:txBody>
      </p:sp>
      <p:sp>
        <p:nvSpPr>
          <p:cNvPr id="3" name="Содержимое 2"/>
          <p:cNvSpPr>
            <a:spLocks noGrp="1"/>
          </p:cNvSpPr>
          <p:nvPr>
            <p:ph idx="1"/>
          </p:nvPr>
        </p:nvSpPr>
        <p:spPr>
          <a:xfrm>
            <a:off x="1071538" y="1285860"/>
            <a:ext cx="7719274" cy="5767414"/>
          </a:xfrm>
        </p:spPr>
        <p:txBody>
          <a:bodyPr>
            <a:normAutofit fontScale="85000" lnSpcReduction="20000"/>
          </a:bodyPr>
          <a:lstStyle/>
          <a:p>
            <a:pPr>
              <a:buNone/>
            </a:pPr>
            <a:r>
              <a:rPr lang="ru-RU" dirty="0" smtClean="0"/>
              <a:t>      </a:t>
            </a:r>
            <a:r>
              <a:rPr lang="ru-RU" b="1" dirty="0" smtClean="0">
                <a:solidFill>
                  <a:schemeClr val="accent3">
                    <a:lumMod val="75000"/>
                  </a:schemeClr>
                </a:solidFill>
              </a:rPr>
              <a:t>Направлениях расходов бюджетов</a:t>
            </a:r>
            <a:r>
              <a:rPr lang="ru-RU" dirty="0" smtClean="0"/>
              <a:t>:</a:t>
            </a:r>
            <a:br>
              <a:rPr lang="ru-RU" dirty="0" smtClean="0"/>
            </a:br>
            <a:r>
              <a:rPr lang="ru-RU" dirty="0" smtClean="0"/>
              <a:t>− оборона и внешняя политика, безопасность государства;</a:t>
            </a:r>
            <a:br>
              <a:rPr lang="ru-RU" dirty="0" smtClean="0"/>
            </a:br>
            <a:r>
              <a:rPr lang="ru-RU" dirty="0" smtClean="0"/>
              <a:t>− обеспечение внутреннего правопорядка;</a:t>
            </a:r>
            <a:br>
              <a:rPr lang="ru-RU" dirty="0" smtClean="0"/>
            </a:br>
            <a:r>
              <a:rPr lang="ru-RU" dirty="0" smtClean="0"/>
              <a:t>− экономическая политика: государственные инвестиции,</a:t>
            </a:r>
            <a:br>
              <a:rPr lang="ru-RU" dirty="0" smtClean="0"/>
            </a:br>
            <a:r>
              <a:rPr lang="ru-RU" dirty="0" smtClean="0"/>
              <a:t>финансирование госкомпаний, дотации определенным видам бизнеса, охрана окружающей среды и т.п.;</a:t>
            </a:r>
            <a:br>
              <a:rPr lang="ru-RU" dirty="0" smtClean="0"/>
            </a:br>
            <a:r>
              <a:rPr lang="ru-RU" dirty="0" smtClean="0"/>
              <a:t>− социальная политика: расходы на жилищно-коммунальное</a:t>
            </a:r>
            <a:br>
              <a:rPr lang="ru-RU" dirty="0" smtClean="0"/>
            </a:br>
            <a:r>
              <a:rPr lang="ru-RU" dirty="0" smtClean="0"/>
              <a:t>хозяйство, образование, медицину, культуру, спорт, материальная поддержка социально незащищенных категорий населения и т.п.;</a:t>
            </a:r>
            <a:br>
              <a:rPr lang="ru-RU" dirty="0" smtClean="0"/>
            </a:br>
            <a:r>
              <a:rPr lang="ru-RU" dirty="0" smtClean="0"/>
              <a:t>− обеспечение функционирования государственного аппарата.</a:t>
            </a:r>
            <a:br>
              <a:rPr lang="ru-RU" dirty="0" smtClean="0"/>
            </a:b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500042"/>
            <a:ext cx="7498080" cy="1143000"/>
          </a:xfrm>
        </p:spPr>
        <p:txBody>
          <a:bodyPr>
            <a:normAutofit fontScale="90000"/>
          </a:bodyPr>
          <a:lstStyle/>
          <a:p>
            <a:r>
              <a:rPr lang="ru-RU" sz="3100" dirty="0" smtClean="0"/>
              <a:t>Показатели фактических расходов федерального бюджета в 2015 году по сравнению с плановыми</a:t>
            </a:r>
            <a:r>
              <a:rPr lang="ru-RU" dirty="0" smtClean="0"/>
              <a:t/>
            </a:r>
            <a:br>
              <a:rPr lang="ru-RU" dirty="0" smtClean="0"/>
            </a:br>
            <a:endParaRPr lang="ru-RU" dirty="0"/>
          </a:p>
        </p:txBody>
      </p:sp>
      <p:pic>
        <p:nvPicPr>
          <p:cNvPr id="4" name="Содержимое 3" descr="Безымянный.png"/>
          <p:cNvPicPr>
            <a:picLocks noGrp="1" noChangeAspect="1"/>
          </p:cNvPicPr>
          <p:nvPr>
            <p:ph idx="1"/>
          </p:nvPr>
        </p:nvPicPr>
        <p:blipFill>
          <a:blip r:embed="rId2"/>
          <a:stretch>
            <a:fillRect/>
          </a:stretch>
        </p:blipFill>
        <p:spPr>
          <a:xfrm>
            <a:off x="785786" y="1643050"/>
            <a:ext cx="8215370" cy="4786346"/>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85728"/>
            <a:ext cx="7498080" cy="1143000"/>
          </a:xfrm>
        </p:spPr>
        <p:txBody>
          <a:bodyPr>
            <a:normAutofit fontScale="90000"/>
          </a:bodyPr>
          <a:lstStyle/>
          <a:p>
            <a:r>
              <a:rPr lang="ru-RU" dirty="0" smtClean="0"/>
              <a:t>Дефицит и </a:t>
            </a:r>
            <a:r>
              <a:rPr lang="ru-RU" dirty="0" err="1" smtClean="0"/>
              <a:t>профицит</a:t>
            </a:r>
            <a:r>
              <a:rPr lang="ru-RU" dirty="0" smtClean="0"/>
              <a:t> бюджета. Государственный долг</a:t>
            </a:r>
            <a:br>
              <a:rPr lang="ru-RU" dirty="0" smtClean="0"/>
            </a:br>
            <a:endParaRPr lang="ru-RU" dirty="0"/>
          </a:p>
        </p:txBody>
      </p:sp>
      <p:sp>
        <p:nvSpPr>
          <p:cNvPr id="3" name="Содержимое 2"/>
          <p:cNvSpPr>
            <a:spLocks noGrp="1"/>
          </p:cNvSpPr>
          <p:nvPr>
            <p:ph idx="1"/>
          </p:nvPr>
        </p:nvSpPr>
        <p:spPr>
          <a:xfrm>
            <a:off x="1071538" y="1428736"/>
            <a:ext cx="7719274" cy="5643578"/>
          </a:xfrm>
        </p:spPr>
        <p:txBody>
          <a:bodyPr>
            <a:normAutofit fontScale="47500" lnSpcReduction="20000"/>
          </a:bodyPr>
          <a:lstStyle/>
          <a:p>
            <a:r>
              <a:rPr lang="ru-RU" sz="4200" dirty="0" smtClean="0"/>
              <a:t>Бюджетный кодекс Российской Федерации определяет </a:t>
            </a:r>
            <a:r>
              <a:rPr lang="ru-RU" sz="4200" b="1" dirty="0" smtClean="0">
                <a:solidFill>
                  <a:schemeClr val="accent3">
                    <a:lumMod val="75000"/>
                  </a:schemeClr>
                </a:solidFill>
              </a:rPr>
              <a:t>дефицит федерального бюджета</a:t>
            </a:r>
            <a:r>
              <a:rPr lang="ru-RU" sz="4200" dirty="0" smtClean="0"/>
              <a:t> как разницу между общим объемом расходов и общим объемом доходов федерального бюджета на очередной финансовый год и плановый период. Размер дефицита федерального бюджета утверждается федеральным законом о федеральном бюджете на очередной финансовый год и плановый период. Возможен и дефицит регионального бюджета и местного бюджета. </a:t>
            </a:r>
          </a:p>
          <a:p>
            <a:r>
              <a:rPr lang="ru-RU" sz="4200" dirty="0" smtClean="0"/>
              <a:t>В Российской Федерации доходы</a:t>
            </a:r>
            <a:br>
              <a:rPr lang="ru-RU" sz="4200" dirty="0" smtClean="0"/>
            </a:br>
            <a:r>
              <a:rPr lang="ru-RU" sz="4200" dirty="0" smtClean="0"/>
              <a:t>бюджета в значительной степени зависят от цен на нефть (налог на добычу полезных ископаемых, экспортные пошлины при вывозе нефти и</a:t>
            </a:r>
            <a:br>
              <a:rPr lang="ru-RU" sz="4200" dirty="0" smtClean="0"/>
            </a:br>
            <a:r>
              <a:rPr lang="ru-RU" sz="4200" dirty="0" smtClean="0"/>
              <a:t>нефтепродуктов), поэтому в периоды высоких цен на нефть часть доходов бюджета направляется в Резервный фонд Российской Федерации и в Фонд национального благосостояния. В кризисные годы эти средства частично используются для пополнения бюджета.</a:t>
            </a:r>
            <a:br>
              <a:rPr lang="ru-RU" sz="4200"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500042"/>
            <a:ext cx="7143800" cy="928694"/>
          </a:xfrm>
        </p:spPr>
        <p:txBody>
          <a:bodyPr>
            <a:normAutofit fontScale="90000"/>
          </a:bodyPr>
          <a:lstStyle/>
          <a:p>
            <a:r>
              <a:rPr lang="ru-RU" sz="3600" dirty="0" smtClean="0"/>
              <a:t>Внебюджетные фонды. Страховые взносы</a:t>
            </a:r>
            <a:r>
              <a:rPr lang="ru-RU" dirty="0" smtClean="0"/>
              <a:t/>
            </a:r>
            <a:br>
              <a:rPr lang="ru-RU" dirty="0" smtClean="0"/>
            </a:br>
            <a:endParaRPr lang="ru-RU" dirty="0"/>
          </a:p>
        </p:txBody>
      </p:sp>
      <p:sp>
        <p:nvSpPr>
          <p:cNvPr id="3" name="Содержимое 2"/>
          <p:cNvSpPr>
            <a:spLocks noGrp="1"/>
          </p:cNvSpPr>
          <p:nvPr>
            <p:ph idx="1"/>
          </p:nvPr>
        </p:nvSpPr>
        <p:spPr>
          <a:xfrm>
            <a:off x="1142976" y="1357298"/>
            <a:ext cx="7790712" cy="5214974"/>
          </a:xfrm>
        </p:spPr>
        <p:txBody>
          <a:bodyPr>
            <a:normAutofit fontScale="77500" lnSpcReduction="20000"/>
          </a:bodyPr>
          <a:lstStyle/>
          <a:p>
            <a:r>
              <a:rPr lang="ru-RU" dirty="0" smtClean="0"/>
              <a:t>В России три главных внебюджетных фонда:</a:t>
            </a:r>
            <a:br>
              <a:rPr lang="ru-RU" dirty="0" smtClean="0"/>
            </a:br>
            <a:r>
              <a:rPr lang="ru-RU" dirty="0" smtClean="0"/>
              <a:t>Пенсионный фонд Российской Федерации (ПФР), Федеральный фонд обязательного медицинского страхования (ФОМС) и Фонд социального</a:t>
            </a:r>
            <a:br>
              <a:rPr lang="ru-RU" dirty="0" smtClean="0"/>
            </a:br>
            <a:r>
              <a:rPr lang="ru-RU" dirty="0" smtClean="0"/>
              <a:t>страхования Российской Федерации (ФСС). </a:t>
            </a:r>
          </a:p>
          <a:p>
            <a:r>
              <a:rPr lang="ru-RU" dirty="0" smtClean="0"/>
              <a:t>Страховые взносы уплачиваются прежде всего работодателями (как организациями, так и индивидуальными предпринимателями) за своих</a:t>
            </a:r>
            <a:br>
              <a:rPr lang="ru-RU" dirty="0" smtClean="0"/>
            </a:br>
            <a:r>
              <a:rPr lang="ru-RU" dirty="0" smtClean="0"/>
              <a:t>работников. Эти взносы не вычитаются из уплаченной работнику зарплаты, а начисляются на нее, то есть создают для работодателя дополнительные расходы.</a:t>
            </a:r>
          </a:p>
          <a:p>
            <a:pPr>
              <a:buNone/>
            </a:pPr>
            <a:r>
              <a:rPr lang="ru-RU" dirty="0" smtClean="0"/>
              <a:t/>
            </a:r>
            <a:br>
              <a:rPr lang="ru-RU" dirty="0" smtClean="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285852" y="428580"/>
            <a:ext cx="7498080" cy="6429420"/>
          </a:xfrm>
        </p:spPr>
        <p:txBody>
          <a:bodyPr>
            <a:normAutofit fontScale="92500" lnSpcReduction="20000"/>
          </a:bodyPr>
          <a:lstStyle/>
          <a:p>
            <a:pPr>
              <a:buNone/>
            </a:pPr>
            <a:r>
              <a:rPr lang="ru-RU" dirty="0" smtClean="0"/>
              <a:t>      Объектом обложения страховыми взносами являются выплаты и иные</a:t>
            </a:r>
            <a:br>
              <a:rPr lang="ru-RU" dirty="0" smtClean="0"/>
            </a:br>
            <a:r>
              <a:rPr lang="ru-RU" dirty="0" smtClean="0"/>
              <a:t>вознаграждения в пользу физических лиц, подлежащих обязательному</a:t>
            </a:r>
            <a:br>
              <a:rPr lang="ru-RU" dirty="0" smtClean="0"/>
            </a:br>
            <a:r>
              <a:rPr lang="ru-RU" dirty="0" smtClean="0"/>
              <a:t>социальному страхованию:</a:t>
            </a:r>
          </a:p>
          <a:p>
            <a:r>
              <a:rPr lang="ru-RU" dirty="0" smtClean="0"/>
              <a:t> в рамках трудовых отношений и по</a:t>
            </a:r>
            <a:br>
              <a:rPr lang="ru-RU" dirty="0" smtClean="0"/>
            </a:br>
            <a:r>
              <a:rPr lang="ru-RU" dirty="0" smtClean="0"/>
              <a:t>гражданско-правовым договорам, предметом которых являются выполнение работ, оказание услуг; </a:t>
            </a:r>
          </a:p>
          <a:p>
            <a:r>
              <a:rPr lang="ru-RU" dirty="0" smtClean="0"/>
              <a:t> по договорам авторского заказа в пользу авторов произведений;</a:t>
            </a:r>
          </a:p>
          <a:p>
            <a:r>
              <a:rPr lang="ru-RU" dirty="0" smtClean="0"/>
              <a:t> по договорам об отчуждении исключительного права на произведения науки, литературы, искусства и т.п.</a:t>
            </a:r>
            <a:br>
              <a:rPr lang="ru-RU" dirty="0" smtClean="0"/>
            </a:br>
            <a:r>
              <a:rPr lang="ru-RU" dirty="0" smtClean="0"/>
              <a:t/>
            </a:r>
            <a:br>
              <a:rPr lang="ru-RU" dirty="0" smtClean="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Налогообложение граждан и организаций</a:t>
            </a:r>
            <a:br>
              <a:rPr lang="ru-RU" dirty="0" smtClean="0"/>
            </a:br>
            <a:endParaRPr lang="ru-RU" dirty="0"/>
          </a:p>
        </p:txBody>
      </p:sp>
      <p:sp>
        <p:nvSpPr>
          <p:cNvPr id="3" name="Содержимое 2"/>
          <p:cNvSpPr>
            <a:spLocks noGrp="1"/>
          </p:cNvSpPr>
          <p:nvPr>
            <p:ph idx="1"/>
          </p:nvPr>
        </p:nvSpPr>
        <p:spPr>
          <a:xfrm>
            <a:off x="1142976" y="1285860"/>
            <a:ext cx="7790712" cy="5715040"/>
          </a:xfrm>
        </p:spPr>
        <p:txBody>
          <a:bodyPr>
            <a:normAutofit fontScale="70000" lnSpcReduction="20000"/>
          </a:bodyPr>
          <a:lstStyle/>
          <a:p>
            <a:r>
              <a:rPr lang="ru-RU" sz="3400" dirty="0" smtClean="0"/>
              <a:t>Под </a:t>
            </a:r>
            <a:r>
              <a:rPr lang="ru-RU" sz="3400" b="1" dirty="0" smtClean="0">
                <a:solidFill>
                  <a:schemeClr val="accent3">
                    <a:lumMod val="75000"/>
                  </a:schemeClr>
                </a:solidFill>
              </a:rPr>
              <a:t>налогом</a:t>
            </a:r>
            <a:r>
              <a:rPr lang="ru-RU" sz="3400" dirty="0" smtClean="0"/>
              <a:t> понимается обязательный безвозмездный платеж, взимаемый государством в лице налоговых органов с организаций или физических лиц. Налоги являются основным источником доходов государства.</a:t>
            </a:r>
          </a:p>
          <a:p>
            <a:r>
              <a:rPr lang="ru-RU" sz="3400" b="1" dirty="0" smtClean="0">
                <a:solidFill>
                  <a:schemeClr val="accent3">
                    <a:lumMod val="75000"/>
                  </a:schemeClr>
                </a:solidFill>
              </a:rPr>
              <a:t>Главный закон</a:t>
            </a:r>
            <a:r>
              <a:rPr lang="ru-RU" sz="3400" b="1" dirty="0" smtClean="0"/>
              <a:t>,</a:t>
            </a:r>
            <a:r>
              <a:rPr lang="ru-RU" sz="3400" b="1" dirty="0" smtClean="0">
                <a:solidFill>
                  <a:schemeClr val="accent3">
                    <a:lumMod val="75000"/>
                  </a:schemeClr>
                </a:solidFill>
              </a:rPr>
              <a:t> регулирующий налоговые отношения</a:t>
            </a:r>
            <a:r>
              <a:rPr lang="ru-RU" sz="3400" dirty="0" smtClean="0"/>
              <a:t>, – это </a:t>
            </a:r>
            <a:r>
              <a:rPr lang="ru-RU" sz="3400" b="1" dirty="0" smtClean="0">
                <a:solidFill>
                  <a:schemeClr val="accent3">
                    <a:lumMod val="75000"/>
                  </a:schemeClr>
                </a:solidFill>
              </a:rPr>
              <a:t>Налоговый кодекс Российской Федерации (НК РФ)</a:t>
            </a:r>
            <a:r>
              <a:rPr lang="ru-RU" sz="3400" b="1" dirty="0" smtClean="0"/>
              <a:t>.</a:t>
            </a:r>
            <a:r>
              <a:rPr lang="ru-RU" sz="3400" b="1" dirty="0" smtClean="0">
                <a:solidFill>
                  <a:schemeClr val="accent3">
                    <a:lumMod val="75000"/>
                  </a:schemeClr>
                </a:solidFill>
              </a:rPr>
              <a:t> </a:t>
            </a:r>
            <a:r>
              <a:rPr lang="ru-RU" sz="3400" dirty="0" smtClean="0"/>
              <a:t>Он устанавливает общие принципы налоговой системы в России, виды налогов, категории налогоплательщиков, налоговые ставки, порядок исчисления налогов и их уплаты, ответственность за неуплату налогов.</a:t>
            </a:r>
            <a:br>
              <a:rPr lang="ru-RU" sz="3400" dirty="0" smtClean="0"/>
            </a:br>
            <a:endParaRPr lang="ru-RU" sz="3400" dirty="0" smtClean="0"/>
          </a:p>
          <a:p>
            <a:r>
              <a:rPr lang="ru-RU" sz="3400" b="1" dirty="0" smtClean="0">
                <a:solidFill>
                  <a:schemeClr val="accent3">
                    <a:lumMod val="75000"/>
                  </a:schemeClr>
                </a:solidFill>
              </a:rPr>
              <a:t>Налогоплательщик</a:t>
            </a:r>
            <a:r>
              <a:rPr lang="ru-RU" sz="3400" i="1" dirty="0" smtClean="0"/>
              <a:t> </a:t>
            </a:r>
            <a:r>
              <a:rPr lang="ru-RU" sz="3400" dirty="0" smtClean="0"/>
              <a:t>– физическое или юридическое лицо (организация, предприятие), на которое законом возложена обязанность уплачивать налоги.</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357166"/>
            <a:ext cx="7647836" cy="6286520"/>
          </a:xfrm>
        </p:spPr>
        <p:txBody>
          <a:bodyPr>
            <a:normAutofit fontScale="25000" lnSpcReduction="20000"/>
          </a:bodyPr>
          <a:lstStyle/>
          <a:p>
            <a:r>
              <a:rPr lang="ru-RU" sz="8000" b="1" dirty="0" smtClean="0">
                <a:solidFill>
                  <a:schemeClr val="accent3">
                    <a:lumMod val="75000"/>
                  </a:schemeClr>
                </a:solidFill>
              </a:rPr>
              <a:t>Объект налогообложения </a:t>
            </a:r>
            <a:r>
              <a:rPr lang="ru-RU" sz="8000" dirty="0" smtClean="0"/>
              <a:t>– реализация товаров (работ, услуг),</a:t>
            </a:r>
            <a:br>
              <a:rPr lang="ru-RU" sz="8000" dirty="0" smtClean="0"/>
            </a:br>
            <a:r>
              <a:rPr lang="ru-RU" sz="8000" dirty="0" smtClean="0"/>
              <a:t>имущество, прибыль, доход, расход или иное обстоятельство, имеющее стоимостную, количественную или физическую характеристику, с наличием которого законодательство о налогах и сборах связывает возникновение у налогоплательщика обязанности по уплате налога. Каждый налог имеет самостоятельный объект налогообложения.</a:t>
            </a:r>
          </a:p>
          <a:p>
            <a:r>
              <a:rPr lang="ru-RU" sz="8000" b="1" dirty="0" smtClean="0">
                <a:solidFill>
                  <a:schemeClr val="accent3">
                    <a:lumMod val="75000"/>
                  </a:schemeClr>
                </a:solidFill>
              </a:rPr>
              <a:t>Налоговая база </a:t>
            </a:r>
            <a:r>
              <a:rPr lang="ru-RU" sz="8000" dirty="0" smtClean="0"/>
              <a:t>– это стоимостная или количественная оценка объекта налогообложения. Исходя из размера налоговой базы, рассчитывается сумма налога. </a:t>
            </a:r>
          </a:p>
          <a:p>
            <a:r>
              <a:rPr lang="ru-RU" sz="8000" b="1" dirty="0" smtClean="0">
                <a:solidFill>
                  <a:schemeClr val="accent3">
                    <a:lumMod val="75000"/>
                  </a:schemeClr>
                </a:solidFill>
              </a:rPr>
              <a:t>Ставка налогообложения </a:t>
            </a:r>
            <a:r>
              <a:rPr lang="ru-RU" sz="8000" dirty="0" smtClean="0"/>
              <a:t>– это величина налоговых начислений на единицу измерения налоговой базы. Ставка налогообложения может быть твердой, в этом случае законом определена сумма налога в рублях с каждой единицы налоговой базы. </a:t>
            </a:r>
          </a:p>
          <a:p>
            <a:r>
              <a:rPr lang="ru-RU" sz="8000" b="1" dirty="0" smtClean="0">
                <a:solidFill>
                  <a:schemeClr val="accent3">
                    <a:lumMod val="75000"/>
                  </a:schemeClr>
                </a:solidFill>
              </a:rPr>
              <a:t>Различают пропорциональную, прогрессивную и регрессивную налоговые</a:t>
            </a:r>
            <a:br>
              <a:rPr lang="ru-RU" sz="8000" b="1" dirty="0" smtClean="0">
                <a:solidFill>
                  <a:schemeClr val="accent3">
                    <a:lumMod val="75000"/>
                  </a:schemeClr>
                </a:solidFill>
              </a:rPr>
            </a:br>
            <a:r>
              <a:rPr lang="ru-RU" sz="8000" b="1" dirty="0" smtClean="0">
                <a:solidFill>
                  <a:schemeClr val="accent3">
                    <a:lumMod val="75000"/>
                  </a:schemeClr>
                </a:solidFill>
              </a:rPr>
              <a:t>ставки</a:t>
            </a:r>
            <a:r>
              <a:rPr lang="ru-RU" sz="8000" dirty="0" smtClean="0"/>
              <a:t>. Прогрессивные налоговые ставки возрастают с ростом налоговой базы, регрессивные – уменьшаются, пропорциональные – остаются неизменны независимо от размера налоговой базы.</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a:t>
            </a:r>
            <a:endParaRPr lang="ru-RU" dirty="0"/>
          </a:p>
        </p:txBody>
      </p:sp>
      <p:sp>
        <p:nvSpPr>
          <p:cNvPr id="3" name="Содержимое 2"/>
          <p:cNvSpPr>
            <a:spLocks noGrp="1"/>
          </p:cNvSpPr>
          <p:nvPr>
            <p:ph idx="1"/>
          </p:nvPr>
        </p:nvSpPr>
        <p:spPr>
          <a:xfrm>
            <a:off x="1142976" y="1500174"/>
            <a:ext cx="7498080" cy="4800600"/>
          </a:xfrm>
        </p:spPr>
        <p:txBody>
          <a:bodyPr/>
          <a:lstStyle/>
          <a:p>
            <a:r>
              <a:rPr lang="ru-RU" dirty="0" smtClean="0">
                <a:solidFill>
                  <a:srgbClr val="000000"/>
                </a:solidFill>
                <a:latin typeface="+mj-lt"/>
                <a:cs typeface="Times New Roman" pitchFamily="18" charset="0"/>
              </a:rPr>
              <a:t>сформировать общее понимание</a:t>
            </a:r>
            <a:br>
              <a:rPr lang="ru-RU" dirty="0" smtClean="0">
                <a:solidFill>
                  <a:srgbClr val="000000"/>
                </a:solidFill>
                <a:latin typeface="+mj-lt"/>
                <a:cs typeface="Times New Roman" pitchFamily="18" charset="0"/>
              </a:rPr>
            </a:br>
            <a:r>
              <a:rPr lang="ru-RU" dirty="0" smtClean="0">
                <a:solidFill>
                  <a:srgbClr val="000000"/>
                </a:solidFill>
                <a:latin typeface="+mj-lt"/>
                <a:cs typeface="Times New Roman" pitchFamily="18" charset="0"/>
              </a:rPr>
              <a:t>устройства финансов государства, основных направлений их формирования и</a:t>
            </a:r>
            <a:br>
              <a:rPr lang="ru-RU" dirty="0" smtClean="0">
                <a:solidFill>
                  <a:srgbClr val="000000"/>
                </a:solidFill>
                <a:latin typeface="+mj-lt"/>
                <a:cs typeface="Times New Roman" pitchFamily="18" charset="0"/>
              </a:rPr>
            </a:br>
            <a:r>
              <a:rPr lang="ru-RU" dirty="0" smtClean="0">
                <a:solidFill>
                  <a:srgbClr val="000000"/>
                </a:solidFill>
                <a:latin typeface="+mj-lt"/>
                <a:cs typeface="Times New Roman" pitchFamily="18" charset="0"/>
              </a:rPr>
              <a:t>использования.</a:t>
            </a:r>
          </a:p>
          <a:p>
            <a:pPr>
              <a:buNone/>
            </a:pPr>
            <a:r>
              <a:rPr lang="ru-RU" dirty="0" smtClean="0">
                <a:solidFill>
                  <a:srgbClr val="000000"/>
                </a:solidFill>
                <a:latin typeface="TimesNewRomanPSMT"/>
              </a:rPr>
              <a:t/>
            </a:r>
            <a:br>
              <a:rPr lang="ru-RU" dirty="0" smtClean="0">
                <a:solidFill>
                  <a:srgbClr val="000000"/>
                </a:solidFill>
                <a:latin typeface="TimesNewRomanPSMT"/>
              </a:rPr>
            </a:b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обязанности налогоплательщиков:</a:t>
            </a:r>
            <a:br>
              <a:rPr lang="ru-RU" dirty="0" smtClean="0"/>
            </a:br>
            <a:endParaRPr lang="ru-RU" dirty="0"/>
          </a:p>
        </p:txBody>
      </p:sp>
      <p:sp>
        <p:nvSpPr>
          <p:cNvPr id="3" name="Содержимое 2"/>
          <p:cNvSpPr>
            <a:spLocks noGrp="1"/>
          </p:cNvSpPr>
          <p:nvPr>
            <p:ph idx="1"/>
          </p:nvPr>
        </p:nvSpPr>
        <p:spPr>
          <a:xfrm>
            <a:off x="1000100" y="1285860"/>
            <a:ext cx="8005026" cy="5786454"/>
          </a:xfrm>
        </p:spPr>
        <p:txBody>
          <a:bodyPr>
            <a:normAutofit fontScale="25000" lnSpcReduction="20000"/>
          </a:bodyPr>
          <a:lstStyle/>
          <a:p>
            <a:r>
              <a:rPr lang="ru-RU" sz="8000" dirty="0" smtClean="0"/>
              <a:t>уплачивать законно установленные налоги;</a:t>
            </a:r>
          </a:p>
          <a:p>
            <a:r>
              <a:rPr lang="ru-RU" sz="8000" dirty="0" smtClean="0"/>
              <a:t>встать на учет в налоговых органах, если такая обязанность предусмотрена законодательством;</a:t>
            </a:r>
          </a:p>
          <a:p>
            <a:r>
              <a:rPr lang="ru-RU" sz="8000" dirty="0" smtClean="0"/>
              <a:t>вести в установленном порядке учет своих доходов (расходов) и объектов налогообложения, если такая обязанность предусмотрена  законодательством;</a:t>
            </a:r>
          </a:p>
          <a:p>
            <a:r>
              <a:rPr lang="ru-RU" sz="8000" dirty="0" smtClean="0"/>
              <a:t>представлять в установленном порядке в налоговый орган по месту</a:t>
            </a:r>
            <a:br>
              <a:rPr lang="ru-RU" sz="8000" dirty="0" smtClean="0"/>
            </a:br>
            <a:r>
              <a:rPr lang="ru-RU" sz="8000" dirty="0" smtClean="0"/>
              <a:t>учета налоговые декларации (расчеты), если такая обязанность</a:t>
            </a:r>
            <a:br>
              <a:rPr lang="ru-RU" sz="8000" dirty="0" smtClean="0"/>
            </a:br>
            <a:r>
              <a:rPr lang="ru-RU" sz="8000" dirty="0" smtClean="0"/>
              <a:t>предусмотрена законодательством;</a:t>
            </a:r>
          </a:p>
          <a:p>
            <a:r>
              <a:rPr lang="ru-RU" sz="8000" dirty="0" smtClean="0"/>
              <a:t>представлять в налоговые органы и их должностным лицам</a:t>
            </a:r>
            <a:br>
              <a:rPr lang="ru-RU" sz="8000" dirty="0" smtClean="0"/>
            </a:br>
            <a:r>
              <a:rPr lang="ru-RU" sz="8000" dirty="0" smtClean="0"/>
              <a:t>документы, необходимые для исчисления и уплаты налогов;</a:t>
            </a:r>
          </a:p>
          <a:p>
            <a:r>
              <a:rPr lang="ru-RU" sz="8000" dirty="0" smtClean="0"/>
              <a:t>выполнять законные требования налогового органа об устранении</a:t>
            </a:r>
            <a:br>
              <a:rPr lang="ru-RU" sz="8000" dirty="0" smtClean="0"/>
            </a:br>
            <a:r>
              <a:rPr lang="ru-RU" sz="8000" dirty="0" smtClean="0"/>
              <a:t>выявленных нарушений законодательства о налогах и сборах, не</a:t>
            </a:r>
            <a:br>
              <a:rPr lang="ru-RU" sz="8000" dirty="0" smtClean="0"/>
            </a:br>
            <a:r>
              <a:rPr lang="ru-RU" sz="8000" dirty="0" smtClean="0"/>
              <a:t>препятствовать законной деятельности должностных лиц налоговых органов при исполнении ими своих служебных</a:t>
            </a:r>
            <a:br>
              <a:rPr lang="ru-RU" sz="8000" dirty="0" smtClean="0"/>
            </a:br>
            <a:r>
              <a:rPr lang="ru-RU" sz="8000" dirty="0" smtClean="0"/>
              <a:t>обязанностей;</a:t>
            </a:r>
          </a:p>
          <a:p>
            <a:r>
              <a:rPr lang="ru-RU" sz="8000" dirty="0" smtClean="0"/>
              <a:t>нести иные обязанности, предусмотренные законодательством о</a:t>
            </a:r>
            <a:br>
              <a:rPr lang="ru-RU" sz="8000" dirty="0" smtClean="0"/>
            </a:br>
            <a:r>
              <a:rPr lang="ru-RU" sz="8000" dirty="0" smtClean="0"/>
              <a:t>налогах и сборах.</a:t>
            </a: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Виды налогов. Прямые и </a:t>
            </a:r>
            <a:r>
              <a:rPr lang="ru-RU" smtClean="0"/>
              <a:t>косвенные налоги.</a:t>
            </a:r>
            <a:r>
              <a:rPr lang="ru-RU" dirty="0" smtClean="0"/>
              <a:t/>
            </a:r>
            <a:br>
              <a:rPr lang="ru-RU" dirty="0" smtClean="0"/>
            </a:br>
            <a:endParaRPr lang="ru-RU" dirty="0"/>
          </a:p>
        </p:txBody>
      </p:sp>
      <p:sp>
        <p:nvSpPr>
          <p:cNvPr id="3" name="Содержимое 2"/>
          <p:cNvSpPr>
            <a:spLocks noGrp="1"/>
          </p:cNvSpPr>
          <p:nvPr>
            <p:ph idx="1"/>
          </p:nvPr>
        </p:nvSpPr>
        <p:spPr>
          <a:xfrm>
            <a:off x="1000100" y="1214422"/>
            <a:ext cx="7719274" cy="5643578"/>
          </a:xfrm>
        </p:spPr>
        <p:txBody>
          <a:bodyPr>
            <a:normAutofit fontScale="77500" lnSpcReduction="20000"/>
          </a:bodyPr>
          <a:lstStyle/>
          <a:p>
            <a:r>
              <a:rPr lang="ru-RU" b="1" dirty="0" smtClean="0">
                <a:solidFill>
                  <a:schemeClr val="accent3">
                    <a:lumMod val="75000"/>
                  </a:schemeClr>
                </a:solidFill>
              </a:rPr>
              <a:t>Прямые налоги </a:t>
            </a:r>
            <a:r>
              <a:rPr lang="ru-RU" dirty="0" smtClean="0"/>
              <a:t>– такие, базой для которых является объект налогообложения, принадлежащий самому налогоплательщику, а именно его доход или имущество. К прямым налогам относятся земельный налог, налог на доходы физических лиц, налоги на прибыль, налоги на имущество, транспортный налог.</a:t>
            </a:r>
          </a:p>
          <a:p>
            <a:r>
              <a:rPr lang="ru-RU" b="1" dirty="0" smtClean="0">
                <a:solidFill>
                  <a:schemeClr val="accent3">
                    <a:lumMod val="75000"/>
                  </a:schemeClr>
                </a:solidFill>
              </a:rPr>
              <a:t>Косвенные налоги</a:t>
            </a:r>
            <a:r>
              <a:rPr lang="ru-RU" dirty="0" smtClean="0"/>
              <a:t>, или налоги с оборота, формируются в виде надбавки к цене либо тарифу, поэтому получается, что налогоплательщик, который уплачивает соответствующий налог в бюджет, уже переложил эти издержки на своего контрагента (покупателя, клиента). К косвенным относятся налог на добавленную стоимость (НДС), а также различные акцизы.</a:t>
            </a:r>
            <a:br>
              <a:rPr lang="ru-RU" dirty="0" smtClean="0"/>
            </a:br>
            <a:r>
              <a:rPr lang="ru-RU" dirty="0" smtClean="0"/>
              <a:t/>
            </a:r>
            <a:br>
              <a:rPr lang="ru-RU" dirty="0" smtClean="0"/>
            </a:b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Налог на доходы физических лиц</a:t>
            </a:r>
            <a:br>
              <a:rPr lang="ru-RU" dirty="0" smtClean="0"/>
            </a:br>
            <a:endParaRPr lang="ru-RU" dirty="0"/>
          </a:p>
        </p:txBody>
      </p:sp>
      <p:sp>
        <p:nvSpPr>
          <p:cNvPr id="3" name="Содержимое 2"/>
          <p:cNvSpPr>
            <a:spLocks noGrp="1"/>
          </p:cNvSpPr>
          <p:nvPr>
            <p:ph idx="1"/>
          </p:nvPr>
        </p:nvSpPr>
        <p:spPr>
          <a:xfrm>
            <a:off x="928662" y="1000084"/>
            <a:ext cx="8005026" cy="5857916"/>
          </a:xfrm>
        </p:spPr>
        <p:txBody>
          <a:bodyPr>
            <a:normAutofit fontScale="55000" lnSpcReduction="20000"/>
          </a:bodyPr>
          <a:lstStyle/>
          <a:p>
            <a:r>
              <a:rPr lang="ru-RU" sz="4400" b="1" dirty="0" smtClean="0">
                <a:solidFill>
                  <a:schemeClr val="accent3">
                    <a:lumMod val="75000"/>
                  </a:schemeClr>
                </a:solidFill>
              </a:rPr>
              <a:t>Налогоплательщиками по НДФЛ признаются</a:t>
            </a:r>
            <a:r>
              <a:rPr lang="ru-RU" sz="4400" dirty="0" smtClean="0"/>
              <a:t> физические лица, являющиеся налоговыми резидентами Росси (лица, находящиеся на территории Российской Федерации более 183 дней в календарном году), а также нерезиденты, получающие доходы от источников в Российской Федерации.</a:t>
            </a:r>
          </a:p>
          <a:p>
            <a:r>
              <a:rPr lang="ru-RU" sz="4400" b="1" dirty="0" smtClean="0">
                <a:solidFill>
                  <a:schemeClr val="accent3">
                    <a:lumMod val="75000"/>
                  </a:schemeClr>
                </a:solidFill>
              </a:rPr>
              <a:t>Объект налогообложения </a:t>
            </a:r>
            <a:r>
              <a:rPr lang="ru-RU" sz="4400" dirty="0" smtClean="0"/>
              <a:t>– доход, полученный</a:t>
            </a:r>
            <a:br>
              <a:rPr lang="ru-RU" sz="4400" dirty="0" smtClean="0"/>
            </a:br>
            <a:r>
              <a:rPr lang="ru-RU" sz="4400" dirty="0" smtClean="0"/>
              <a:t>налогоплательщиками от источников в Российской Федерации, а для резидентов также и доход от источников за пределами Российской Федерации.</a:t>
            </a:r>
          </a:p>
          <a:p>
            <a:r>
              <a:rPr lang="ru-RU" sz="4400" b="1" dirty="0" smtClean="0">
                <a:solidFill>
                  <a:schemeClr val="accent3">
                    <a:lumMod val="75000"/>
                  </a:schemeClr>
                </a:solidFill>
              </a:rPr>
              <a:t>Налоговым периодом по НДФЛ </a:t>
            </a:r>
            <a:r>
              <a:rPr lang="ru-RU" sz="4400" dirty="0" smtClean="0"/>
              <a:t>является календарный год, но это не значит, что данный налог уплачивается один раз в году: напротив, в общем случае он взимается «у источника», то есть то лицо, которые выплачивает доход гражданину, должно удержать налог и сразу перечислить его в бюджет.</a:t>
            </a: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0"/>
            <a:ext cx="7498080" cy="1143000"/>
          </a:xfrm>
        </p:spPr>
        <p:txBody>
          <a:bodyPr>
            <a:normAutofit fontScale="90000"/>
          </a:bodyPr>
          <a:lstStyle/>
          <a:p>
            <a:r>
              <a:rPr lang="ru-RU" dirty="0" smtClean="0"/>
              <a:t>Налоговые вычеты:</a:t>
            </a:r>
            <a:br>
              <a:rPr lang="ru-RU" dirty="0" smtClean="0"/>
            </a:br>
            <a:endParaRPr lang="ru-RU" dirty="0"/>
          </a:p>
        </p:txBody>
      </p:sp>
      <p:sp>
        <p:nvSpPr>
          <p:cNvPr id="3" name="Содержимое 2"/>
          <p:cNvSpPr>
            <a:spLocks noGrp="1"/>
          </p:cNvSpPr>
          <p:nvPr>
            <p:ph idx="1"/>
          </p:nvPr>
        </p:nvSpPr>
        <p:spPr>
          <a:xfrm>
            <a:off x="785786" y="642918"/>
            <a:ext cx="8143932" cy="7215238"/>
          </a:xfrm>
        </p:spPr>
        <p:txBody>
          <a:bodyPr>
            <a:normAutofit fontScale="55000" lnSpcReduction="20000"/>
          </a:bodyPr>
          <a:lstStyle/>
          <a:p>
            <a:r>
              <a:rPr lang="ru-RU" sz="4400" b="1" dirty="0" smtClean="0">
                <a:solidFill>
                  <a:schemeClr val="accent3">
                    <a:lumMod val="75000"/>
                  </a:schemeClr>
                </a:solidFill>
              </a:rPr>
              <a:t>Стандартные налоговые вычеты </a:t>
            </a:r>
            <a:r>
              <a:rPr lang="ru-RU" sz="4400" dirty="0" smtClean="0"/>
              <a:t>(статья 218 НК РФ) предоставляются родителям, имеющим несовершеннолетних детей, инвалидам, гражданам, принимавшим участие в ликвидации последствий катастрофы на Чернобыльской АЭС, гражданам, участвовавшим в испытаниях ядерного оружия, Героям Советского Союза и Героям Российской Федерации, участникам Великой Отечественной войны и др. Размеры таких вычетов составляют в зависимости от категории льготников 500, 1400, 3000 рублей в месяц.</a:t>
            </a:r>
          </a:p>
          <a:p>
            <a:r>
              <a:rPr lang="ru-RU" sz="4400" b="1" dirty="0" smtClean="0">
                <a:solidFill>
                  <a:schemeClr val="accent3">
                    <a:lumMod val="75000"/>
                  </a:schemeClr>
                </a:solidFill>
              </a:rPr>
              <a:t>Инвестиционные налоговые вычеты </a:t>
            </a:r>
            <a:r>
              <a:rPr lang="ru-RU" sz="4400" dirty="0" smtClean="0"/>
              <a:t>(статья 219.1 НК РФ) предоставляются гражданам при продаже ценных бумаг, которые находились в собственности налогоплательщика более трех лет; при внесении средств на индивидуальный инвестиционный счет (ИИС) или при получении положительного финансового результата по операциям, учитываемым на индивидуальном инвестиционном счете.</a:t>
            </a:r>
          </a:p>
          <a:p>
            <a:pPr>
              <a:buNone/>
            </a:pPr>
            <a:r>
              <a:rPr lang="ru-RU" dirty="0" smtClean="0"/>
              <a:t/>
            </a:r>
            <a:br>
              <a:rPr lang="ru-RU" dirty="0" smtClean="0"/>
            </a:br>
            <a:r>
              <a:rPr lang="ru-RU" dirty="0" smtClean="0"/>
              <a:t> </a:t>
            </a:r>
            <a:br>
              <a:rPr lang="ru-RU" dirty="0" smtClean="0"/>
            </a:b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428604"/>
            <a:ext cx="8215338" cy="6858000"/>
          </a:xfrm>
        </p:spPr>
        <p:txBody>
          <a:bodyPr>
            <a:normAutofit fontScale="47500" lnSpcReduction="20000"/>
          </a:bodyPr>
          <a:lstStyle/>
          <a:p>
            <a:r>
              <a:rPr lang="ru-RU" sz="4200" b="1" dirty="0" smtClean="0">
                <a:solidFill>
                  <a:schemeClr val="accent3">
                    <a:lumMod val="75000"/>
                  </a:schemeClr>
                </a:solidFill>
              </a:rPr>
              <a:t>Имущественные налоговые вычеты </a:t>
            </a:r>
            <a:r>
              <a:rPr lang="ru-RU" sz="4200" dirty="0" smtClean="0"/>
              <a:t>(статья 220 НК РФ)</a:t>
            </a:r>
            <a:br>
              <a:rPr lang="ru-RU" sz="4200" dirty="0" smtClean="0"/>
            </a:br>
            <a:r>
              <a:rPr lang="ru-RU" sz="4200" dirty="0" smtClean="0"/>
              <a:t>предоставляются при продаже имущества (жилая недвижимость и земля – до 1 </a:t>
            </a:r>
            <a:r>
              <a:rPr lang="ru-RU" sz="4200" dirty="0" err="1" smtClean="0"/>
              <a:t>млн</a:t>
            </a:r>
            <a:r>
              <a:rPr lang="ru-RU" sz="4200" dirty="0" smtClean="0"/>
              <a:t> руб., прочее имущество, кроме ценных бумаг, – до 250 000 руб.), доли в уставном капитале общества, при выходе из состава участников общества, при уступке прав требования по договору участия в долевом строительстве, при выкупе недвижимого имущества для государственных или муниципальных нужд, при приобретении или строительстве жилья (до 2 </a:t>
            </a:r>
            <a:r>
              <a:rPr lang="ru-RU" sz="4200" dirty="0" err="1" smtClean="0"/>
              <a:t>млн</a:t>
            </a:r>
            <a:r>
              <a:rPr lang="ru-RU" sz="4200" dirty="0" smtClean="0"/>
              <a:t> руб.), при погашении процентов по целевым займам (кредитам),</a:t>
            </a:r>
            <a:br>
              <a:rPr lang="ru-RU" sz="4200" dirty="0" smtClean="0"/>
            </a:br>
            <a:r>
              <a:rPr lang="ru-RU" sz="4200" dirty="0" smtClean="0"/>
              <a:t>израсходованным на новое строительство либо приобретение жилья, (до 3 </a:t>
            </a:r>
            <a:r>
              <a:rPr lang="ru-RU" sz="4200" dirty="0" err="1" smtClean="0"/>
              <a:t>млн</a:t>
            </a:r>
            <a:r>
              <a:rPr lang="ru-RU" sz="4200" dirty="0" smtClean="0"/>
              <a:t> руб.).</a:t>
            </a:r>
          </a:p>
          <a:p>
            <a:r>
              <a:rPr lang="ru-RU" sz="4200" b="1" dirty="0" smtClean="0">
                <a:solidFill>
                  <a:schemeClr val="accent3">
                    <a:lumMod val="75000"/>
                  </a:schemeClr>
                </a:solidFill>
              </a:rPr>
              <a:t>Профессиональные налоговые вычеты </a:t>
            </a:r>
            <a:r>
              <a:rPr lang="ru-RU" sz="4200" dirty="0" smtClean="0"/>
              <a:t>(статья 221 НК РФ) получают</a:t>
            </a:r>
            <a:br>
              <a:rPr lang="ru-RU" sz="4200" dirty="0" smtClean="0"/>
            </a:br>
            <a:r>
              <a:rPr lang="ru-RU" sz="4200" dirty="0" smtClean="0"/>
              <a:t>индивидуальные предприниматели, нотариусы, адвокаты и другие лица, занимающиеся частной практикой, налогоплательщики, получающие доходы от выполнения работ (оказания услуг) по договорам гражданско-правового характера, налогоплательщики, получающие авторские вознаграждения или вознаграждения за создание, исполнение или иное использование произведений науки, литературы, искусства, –  в сумме фактически произведенных и документально подтвержденных расходов.</a:t>
            </a: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1000100" y="214290"/>
            <a:ext cx="7933588" cy="7000900"/>
          </a:xfrm>
        </p:spPr>
        <p:txBody>
          <a:bodyPr>
            <a:normAutofit fontScale="40000" lnSpcReduction="20000"/>
          </a:bodyPr>
          <a:lstStyle/>
          <a:p>
            <a:pPr>
              <a:buNone/>
            </a:pPr>
            <a:r>
              <a:rPr lang="ru-RU" sz="4800" b="1" dirty="0" smtClean="0">
                <a:solidFill>
                  <a:schemeClr val="accent3">
                    <a:lumMod val="75000"/>
                  </a:schemeClr>
                </a:solidFill>
              </a:rPr>
              <a:t>Социальные налоговые вычеты </a:t>
            </a:r>
            <a:r>
              <a:rPr lang="ru-RU" sz="4800" dirty="0" smtClean="0"/>
              <a:t>(статья 219 НК РФ) предоставляются:</a:t>
            </a:r>
          </a:p>
          <a:p>
            <a:r>
              <a:rPr lang="ru-RU" sz="4800" dirty="0" smtClean="0"/>
              <a:t>в сумме пожертвований благотворительным организациям,</a:t>
            </a:r>
            <a:br>
              <a:rPr lang="ru-RU" sz="4800" dirty="0" smtClean="0"/>
            </a:br>
            <a:r>
              <a:rPr lang="ru-RU" sz="4800" dirty="0" smtClean="0"/>
              <a:t>социально ориентированным некоммерческим организациям и т.п.</a:t>
            </a:r>
          </a:p>
          <a:p>
            <a:r>
              <a:rPr lang="ru-RU" sz="4800" dirty="0" smtClean="0"/>
              <a:t> в размере фактически произведенных расходов, но не более 25%</a:t>
            </a:r>
            <a:br>
              <a:rPr lang="ru-RU" sz="4800" dirty="0" smtClean="0"/>
            </a:br>
            <a:r>
              <a:rPr lang="ru-RU" sz="4800" dirty="0" smtClean="0"/>
              <a:t>от дохода, полученного в налоговом периоде и подлежащего</a:t>
            </a:r>
            <a:br>
              <a:rPr lang="ru-RU" sz="4800" dirty="0" smtClean="0"/>
            </a:br>
            <a:r>
              <a:rPr lang="ru-RU" sz="4800" dirty="0" smtClean="0"/>
              <a:t>налогообложению;</a:t>
            </a:r>
          </a:p>
          <a:p>
            <a:r>
              <a:rPr lang="ru-RU" sz="4800" dirty="0" smtClean="0"/>
              <a:t>в сумме, уплаченной налогоплательщиком за обучение своих детей</a:t>
            </a:r>
            <a:br>
              <a:rPr lang="ru-RU" sz="4800" dirty="0" smtClean="0"/>
            </a:br>
            <a:r>
              <a:rPr lang="ru-RU" sz="4800" dirty="0" smtClean="0"/>
              <a:t>в образовательных учреждениях, – в размере фактически</a:t>
            </a:r>
            <a:br>
              <a:rPr lang="ru-RU" sz="4800" dirty="0" smtClean="0"/>
            </a:br>
            <a:r>
              <a:rPr lang="ru-RU" sz="4800" dirty="0" smtClean="0"/>
              <a:t>произведенных расходов на обучение, но не более 50 000 рублей на</a:t>
            </a:r>
            <a:br>
              <a:rPr lang="ru-RU" sz="4800" dirty="0" smtClean="0"/>
            </a:br>
            <a:r>
              <a:rPr lang="ru-RU" sz="4800" dirty="0" smtClean="0"/>
              <a:t>каждого ребенка;</a:t>
            </a:r>
          </a:p>
          <a:p>
            <a:r>
              <a:rPr lang="ru-RU" sz="4800" dirty="0" smtClean="0"/>
              <a:t>в сумме, уплаченной налогоплательщиком за свое обучение, за</a:t>
            </a:r>
            <a:br>
              <a:rPr lang="ru-RU" sz="4800" dirty="0" smtClean="0"/>
            </a:br>
            <a:r>
              <a:rPr lang="ru-RU" sz="4800" dirty="0" smtClean="0"/>
              <a:t>медицинские услуги, оказанные ему и его близким родственникам,</a:t>
            </a:r>
            <a:br>
              <a:rPr lang="ru-RU" sz="4800" dirty="0" smtClean="0"/>
            </a:br>
            <a:r>
              <a:rPr lang="ru-RU" sz="4800" dirty="0" smtClean="0"/>
              <a:t>за прохождение независимой оценки своей квалификации, а также</a:t>
            </a:r>
            <a:br>
              <a:rPr lang="ru-RU" sz="4800" dirty="0" smtClean="0"/>
            </a:br>
            <a:r>
              <a:rPr lang="ru-RU" sz="4800" dirty="0" smtClean="0"/>
              <a:t>уплаченных пенсионных взносов по договору негосударственного</a:t>
            </a:r>
            <a:br>
              <a:rPr lang="ru-RU" sz="4800" dirty="0" smtClean="0"/>
            </a:br>
            <a:r>
              <a:rPr lang="ru-RU" sz="4800" dirty="0" smtClean="0"/>
              <a:t>пенсионного обеспечения и уплаченных дополнительных</a:t>
            </a:r>
            <a:br>
              <a:rPr lang="ru-RU" sz="4800" dirty="0" smtClean="0"/>
            </a:br>
            <a:r>
              <a:rPr lang="ru-RU" sz="4800" dirty="0" smtClean="0"/>
              <a:t>страховых взносов на накопительную пенсию, – в размере фактически произведенных расходов, но в совокупности не более</a:t>
            </a:r>
            <a:br>
              <a:rPr lang="ru-RU" sz="4800" dirty="0" smtClean="0"/>
            </a:br>
            <a:r>
              <a:rPr lang="ru-RU" sz="4800" dirty="0" smtClean="0"/>
              <a:t>120 000 рублей за налоговый период;</a:t>
            </a:r>
          </a:p>
          <a:p>
            <a:r>
              <a:rPr lang="ru-RU" sz="4800" dirty="0" smtClean="0"/>
              <a:t>по дорогостоящим видам лечения, перечень которых утверждается</a:t>
            </a:r>
            <a:br>
              <a:rPr lang="ru-RU" sz="4800" dirty="0" smtClean="0"/>
            </a:br>
            <a:r>
              <a:rPr lang="ru-RU" sz="4800" dirty="0" smtClean="0"/>
              <a:t>Правительством Российской Федерации, – в размере фактически</a:t>
            </a:r>
            <a:br>
              <a:rPr lang="ru-RU" sz="4800" dirty="0" smtClean="0"/>
            </a:br>
            <a:r>
              <a:rPr lang="ru-RU" sz="4800" dirty="0" smtClean="0"/>
              <a:t>произведенных расходов. </a:t>
            </a:r>
            <a:r>
              <a:rPr lang="ru-RU" sz="3800" dirty="0" smtClean="0"/>
              <a:t/>
            </a:r>
            <a:br>
              <a:rPr lang="ru-RU" sz="3800" dirty="0" smtClean="0"/>
            </a:br>
            <a:r>
              <a:rPr lang="ru-RU" sz="3800" dirty="0" smtClean="0"/>
              <a:t> </a:t>
            </a: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Социальное обеспечение граждан в Российской Федерации</a:t>
            </a:r>
            <a:br>
              <a:rPr lang="ru-RU" dirty="0" smtClean="0"/>
            </a:br>
            <a:endParaRPr lang="ru-RU" dirty="0"/>
          </a:p>
        </p:txBody>
      </p:sp>
      <p:sp>
        <p:nvSpPr>
          <p:cNvPr id="3" name="Содержимое 2"/>
          <p:cNvSpPr>
            <a:spLocks noGrp="1"/>
          </p:cNvSpPr>
          <p:nvPr>
            <p:ph idx="1"/>
          </p:nvPr>
        </p:nvSpPr>
        <p:spPr>
          <a:xfrm>
            <a:off x="1071538" y="1285860"/>
            <a:ext cx="7862150" cy="5429288"/>
          </a:xfrm>
        </p:spPr>
        <p:txBody>
          <a:bodyPr>
            <a:normAutofit fontScale="92500" lnSpcReduction="20000"/>
          </a:bodyPr>
          <a:lstStyle/>
          <a:p>
            <a:r>
              <a:rPr lang="ru-RU" b="1" dirty="0" smtClean="0">
                <a:solidFill>
                  <a:schemeClr val="accent3">
                    <a:lumMod val="75000"/>
                  </a:schemeClr>
                </a:solidFill>
              </a:rPr>
              <a:t>Социальное обеспечение </a:t>
            </a:r>
            <a:r>
              <a:rPr lang="ru-RU" dirty="0" smtClean="0"/>
              <a:t>включает в себя</a:t>
            </a:r>
            <a:br>
              <a:rPr lang="ru-RU" dirty="0" smtClean="0"/>
            </a:br>
            <a:r>
              <a:rPr lang="ru-RU" dirty="0" smtClean="0"/>
              <a:t>различные формы финансовой и нефинансовой поддержки социально</a:t>
            </a:r>
            <a:br>
              <a:rPr lang="ru-RU" dirty="0" smtClean="0"/>
            </a:br>
            <a:r>
              <a:rPr lang="ru-RU" dirty="0" smtClean="0"/>
              <a:t>незащищенных категорий граждан со стороны государства и местных</a:t>
            </a:r>
            <a:br>
              <a:rPr lang="ru-RU" dirty="0" smtClean="0"/>
            </a:br>
            <a:r>
              <a:rPr lang="ru-RU" dirty="0" smtClean="0"/>
              <a:t>властей, в том числе социальное страхование и социальную помощь.</a:t>
            </a:r>
          </a:p>
          <a:p>
            <a:r>
              <a:rPr lang="ru-RU" dirty="0" smtClean="0"/>
              <a:t> Это делается в целях обеспечения социальной стабильности, снижения</a:t>
            </a:r>
            <a:br>
              <a:rPr lang="ru-RU" dirty="0" smtClean="0"/>
            </a:br>
            <a:r>
              <a:rPr lang="ru-RU" dirty="0" smtClean="0"/>
              <a:t>дифференциации уровня жизни населения, обеспечения приемлемого качества жизни ля всех социальных групп.</a:t>
            </a:r>
            <a:br>
              <a:rPr lang="ru-RU" dirty="0" smtClean="0"/>
            </a:br>
            <a:r>
              <a:rPr lang="ru-RU" dirty="0" smtClean="0"/>
              <a:t> </a:t>
            </a:r>
            <a:br>
              <a:rPr lang="ru-RU" dirty="0" smtClean="0"/>
            </a:b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Категории социально незащищенных граждан:</a:t>
            </a:r>
            <a:br>
              <a:rPr lang="ru-RU" dirty="0" smtClean="0"/>
            </a:br>
            <a:endParaRPr lang="ru-RU" dirty="0"/>
          </a:p>
        </p:txBody>
      </p:sp>
      <p:sp>
        <p:nvSpPr>
          <p:cNvPr id="3" name="Содержимое 2"/>
          <p:cNvSpPr>
            <a:spLocks noGrp="1"/>
          </p:cNvSpPr>
          <p:nvPr>
            <p:ph idx="1"/>
          </p:nvPr>
        </p:nvSpPr>
        <p:spPr>
          <a:xfrm>
            <a:off x="1000100" y="1285860"/>
            <a:ext cx="8143900" cy="5715016"/>
          </a:xfrm>
        </p:spPr>
        <p:txBody>
          <a:bodyPr>
            <a:noAutofit/>
          </a:bodyPr>
          <a:lstStyle/>
          <a:p>
            <a:r>
              <a:rPr lang="ru-RU" sz="2200" dirty="0" smtClean="0"/>
              <a:t>граждане, утратившие трудоспособность в связи с возрастом;</a:t>
            </a:r>
          </a:p>
          <a:p>
            <a:r>
              <a:rPr lang="ru-RU" sz="2200" dirty="0" smtClean="0"/>
              <a:t>граждане, утратившие трудоспособность в связи с инвалидностью,</a:t>
            </a:r>
            <a:br>
              <a:rPr lang="ru-RU" sz="2200" dirty="0" smtClean="0"/>
            </a:br>
            <a:r>
              <a:rPr lang="ru-RU" sz="2200" dirty="0" smtClean="0"/>
              <a:t>либо являющиеся инвалидами с детства;</a:t>
            </a:r>
          </a:p>
          <a:p>
            <a:r>
              <a:rPr lang="ru-RU" sz="2200" dirty="0" smtClean="0"/>
              <a:t>люди с тяжелыми заболеваниями;</a:t>
            </a:r>
          </a:p>
          <a:p>
            <a:r>
              <a:rPr lang="ru-RU" sz="2200" dirty="0" smtClean="0"/>
              <a:t>дети-сироты;</a:t>
            </a:r>
          </a:p>
          <a:p>
            <a:r>
              <a:rPr lang="ru-RU" sz="2200" dirty="0" smtClean="0"/>
              <a:t>матери-одиночки и их дети;</a:t>
            </a:r>
          </a:p>
          <a:p>
            <a:r>
              <a:rPr lang="ru-RU" sz="2200" dirty="0" smtClean="0"/>
              <a:t>многодетные семьи;</a:t>
            </a:r>
          </a:p>
          <a:p>
            <a:r>
              <a:rPr lang="ru-RU" sz="2200" dirty="0" smtClean="0"/>
              <a:t>женщины в период беременности и ухода за ребенком;</a:t>
            </a:r>
          </a:p>
          <a:p>
            <a:r>
              <a:rPr lang="ru-RU" sz="2200" dirty="0" smtClean="0"/>
              <a:t>безработные;</a:t>
            </a:r>
          </a:p>
          <a:p>
            <a:r>
              <a:rPr lang="ru-RU" sz="2200" dirty="0" smtClean="0"/>
              <a:t>семьи с низкими доходами, не обеспечивающими прожиточного</a:t>
            </a:r>
            <a:br>
              <a:rPr lang="ru-RU" sz="2200" dirty="0" smtClean="0"/>
            </a:br>
            <a:r>
              <a:rPr lang="ru-RU" sz="2200" dirty="0" smtClean="0"/>
              <a:t>минимума.</a:t>
            </a:r>
            <a:r>
              <a:rPr lang="ru-RU" sz="2000" dirty="0" smtClean="0"/>
              <a:t/>
            </a:r>
            <a:br>
              <a:rPr lang="ru-RU" sz="2000" dirty="0" smtClean="0"/>
            </a:br>
            <a:r>
              <a:rPr lang="ru-RU" sz="2000" dirty="0" smtClean="0"/>
              <a:t> </a:t>
            </a:r>
            <a:br>
              <a:rPr lang="ru-RU" sz="2000" dirty="0" smtClean="0"/>
            </a:br>
            <a:r>
              <a:rPr lang="ru-RU" sz="2000" dirty="0" smtClean="0"/>
              <a:t> </a:t>
            </a:r>
            <a:br>
              <a:rPr lang="ru-RU" sz="2000" dirty="0" smtClean="0"/>
            </a:br>
            <a:r>
              <a:rPr lang="ru-RU" sz="2000" dirty="0" smtClean="0"/>
              <a:t> </a:t>
            </a:r>
            <a:br>
              <a:rPr lang="ru-RU" sz="2000" dirty="0" smtClean="0"/>
            </a:br>
            <a:r>
              <a:rPr lang="ru-RU" sz="2000" dirty="0" smtClean="0"/>
              <a:t> </a:t>
            </a:r>
            <a:br>
              <a:rPr lang="ru-RU" sz="2000" dirty="0" smtClean="0"/>
            </a:br>
            <a:r>
              <a:rPr lang="ru-RU" sz="2000" dirty="0" smtClean="0"/>
              <a:t> </a:t>
            </a:r>
            <a:br>
              <a:rPr lang="ru-RU" sz="2000" dirty="0" smtClean="0"/>
            </a:br>
            <a:r>
              <a:rPr lang="ru-RU" sz="2000" dirty="0" smtClean="0"/>
              <a:t> </a:t>
            </a:r>
            <a:br>
              <a:rPr lang="ru-RU" sz="2000" dirty="0" smtClean="0"/>
            </a:br>
            <a:r>
              <a:rPr lang="ru-RU" sz="2000" dirty="0" smtClean="0"/>
              <a:t> </a:t>
            </a:r>
            <a:br>
              <a:rPr lang="ru-RU" sz="2000" dirty="0" smtClean="0"/>
            </a:br>
            <a:r>
              <a:rPr lang="ru-RU" sz="2000" dirty="0" smtClean="0"/>
              <a:t> </a:t>
            </a:r>
            <a:br>
              <a:rPr lang="ru-RU" sz="2000" dirty="0" smtClean="0"/>
            </a:br>
            <a:endParaRPr lang="ru-RU"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Обязательное социальное страхование</a:t>
            </a:r>
            <a:br>
              <a:rPr lang="ru-RU" dirty="0" smtClean="0"/>
            </a:br>
            <a:endParaRPr lang="ru-RU" dirty="0"/>
          </a:p>
        </p:txBody>
      </p:sp>
      <p:sp>
        <p:nvSpPr>
          <p:cNvPr id="3" name="Содержимое 2"/>
          <p:cNvSpPr>
            <a:spLocks noGrp="1"/>
          </p:cNvSpPr>
          <p:nvPr>
            <p:ph idx="1"/>
          </p:nvPr>
        </p:nvSpPr>
        <p:spPr>
          <a:xfrm>
            <a:off x="1000100" y="1357274"/>
            <a:ext cx="7933588" cy="5500726"/>
          </a:xfrm>
        </p:spPr>
        <p:txBody>
          <a:bodyPr>
            <a:normAutofit fontScale="70000" lnSpcReduction="20000"/>
          </a:bodyPr>
          <a:lstStyle/>
          <a:p>
            <a:r>
              <a:rPr lang="ru-RU" sz="3400" b="1" dirty="0" smtClean="0">
                <a:solidFill>
                  <a:schemeClr val="accent3">
                    <a:lumMod val="75000"/>
                  </a:schemeClr>
                </a:solidFill>
              </a:rPr>
              <a:t>Обязательное социальное страхование (ОСС) </a:t>
            </a:r>
            <a:r>
              <a:rPr lang="ru-RU" sz="3400" dirty="0" smtClean="0"/>
              <a:t>–  это часть государственной системы социальной защиты населения, спецификой которой является осуществляемое в соответствии с федеральным законом страхование работающих граждан от возможного изменения материального и (или) социального положения, в том числе по независящим от них обстоятельствам.</a:t>
            </a:r>
          </a:p>
          <a:p>
            <a:r>
              <a:rPr lang="ru-RU" sz="3400" dirty="0" smtClean="0"/>
              <a:t>Обязательное социальное страхование представляет собой систему создаваемых государством правовых, экономических и организационных мер, направленных на компенсацию или минимизацию последствий изменения материального и (или) социального положения работающих граждан.</a:t>
            </a:r>
            <a:r>
              <a:rPr lang="ru-RU" dirty="0" smtClean="0"/>
              <a:t/>
            </a:r>
            <a:br>
              <a:rPr lang="ru-RU" dirty="0" smtClean="0"/>
            </a:br>
            <a:r>
              <a:rPr lang="ru-RU" dirty="0" smtClean="0"/>
              <a:t> </a:t>
            </a:r>
            <a:br>
              <a:rPr lang="ru-RU" dirty="0" smtClean="0"/>
            </a:br>
            <a:r>
              <a:rPr lang="ru-RU" dirty="0" smtClean="0"/>
              <a:t/>
            </a:r>
            <a:br>
              <a:rPr lang="ru-RU" dirty="0" smtClean="0"/>
            </a:b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14290"/>
            <a:ext cx="7498080" cy="1143000"/>
          </a:xfrm>
        </p:spPr>
        <p:txBody>
          <a:bodyPr>
            <a:normAutofit fontScale="90000"/>
          </a:bodyPr>
          <a:lstStyle/>
          <a:p>
            <a:r>
              <a:rPr lang="ru-RU" sz="2700" dirty="0" smtClean="0"/>
              <a:t>Основными принципами осуществления обязательного социального страхования являются:</a:t>
            </a:r>
            <a:r>
              <a:rPr lang="ru-RU" dirty="0" smtClean="0"/>
              <a:t/>
            </a:r>
            <a:br>
              <a:rPr lang="ru-RU" dirty="0" smtClean="0"/>
            </a:br>
            <a:endParaRPr lang="ru-RU" dirty="0"/>
          </a:p>
        </p:txBody>
      </p:sp>
      <p:sp>
        <p:nvSpPr>
          <p:cNvPr id="3" name="Содержимое 2"/>
          <p:cNvSpPr>
            <a:spLocks noGrp="1"/>
          </p:cNvSpPr>
          <p:nvPr>
            <p:ph idx="1"/>
          </p:nvPr>
        </p:nvSpPr>
        <p:spPr>
          <a:xfrm>
            <a:off x="928662" y="1071546"/>
            <a:ext cx="8429652" cy="6000768"/>
          </a:xfrm>
        </p:spPr>
        <p:txBody>
          <a:bodyPr>
            <a:normAutofit fontScale="40000" lnSpcReduction="20000"/>
          </a:bodyPr>
          <a:lstStyle/>
          <a:p>
            <a:r>
              <a:rPr lang="ru-RU" sz="5300" dirty="0" smtClean="0"/>
              <a:t>устойчивость финансовой системы ОСС, обеспечиваемая на</a:t>
            </a:r>
            <a:br>
              <a:rPr lang="ru-RU" sz="5300" dirty="0" smtClean="0"/>
            </a:br>
            <a:r>
              <a:rPr lang="ru-RU" sz="5300" dirty="0" smtClean="0"/>
              <a:t>основе эквивалентности страхового обеспечения средствам</a:t>
            </a:r>
            <a:br>
              <a:rPr lang="ru-RU" sz="5300" dirty="0" smtClean="0"/>
            </a:br>
            <a:r>
              <a:rPr lang="ru-RU" sz="5300" dirty="0" smtClean="0"/>
              <a:t>обязательного социального страхования;</a:t>
            </a:r>
          </a:p>
          <a:p>
            <a:r>
              <a:rPr lang="ru-RU" sz="5300" dirty="0" smtClean="0"/>
              <a:t>всеобщий обязательный характер социального страхования,</a:t>
            </a:r>
            <a:br>
              <a:rPr lang="ru-RU" sz="5300" dirty="0" smtClean="0"/>
            </a:br>
            <a:r>
              <a:rPr lang="ru-RU" sz="5300" dirty="0" smtClean="0"/>
              <a:t>доступность для застрахованных лиц реализации своих</a:t>
            </a:r>
            <a:br>
              <a:rPr lang="ru-RU" sz="5300" dirty="0" smtClean="0"/>
            </a:br>
            <a:r>
              <a:rPr lang="ru-RU" sz="5300" dirty="0" smtClean="0"/>
              <a:t>социальных гарантий;</a:t>
            </a:r>
          </a:p>
          <a:p>
            <a:r>
              <a:rPr lang="ru-RU" sz="5300" dirty="0" smtClean="0"/>
              <a:t>государственная гарантия соблюдения прав застрахованных лиц  на защиту от социальных страховых рисков и исполнение</a:t>
            </a:r>
            <a:br>
              <a:rPr lang="ru-RU" sz="5300" dirty="0" smtClean="0"/>
            </a:br>
            <a:r>
              <a:rPr lang="ru-RU" sz="5300" dirty="0" smtClean="0"/>
              <a:t>обязательств по ОСС независимо от финансового положения</a:t>
            </a:r>
            <a:br>
              <a:rPr lang="ru-RU" sz="5300" dirty="0" smtClean="0"/>
            </a:br>
            <a:r>
              <a:rPr lang="ru-RU" sz="5300" dirty="0" smtClean="0"/>
              <a:t>страховщика;</a:t>
            </a:r>
          </a:p>
          <a:p>
            <a:r>
              <a:rPr lang="ru-RU" sz="5300" dirty="0" smtClean="0"/>
              <a:t>обязательность уплаты страхователями страховых взносов;</a:t>
            </a:r>
          </a:p>
          <a:p>
            <a:r>
              <a:rPr lang="ru-RU" sz="5300" dirty="0" smtClean="0"/>
              <a:t>ответственность за целевое использование средств ОСС;</a:t>
            </a:r>
          </a:p>
          <a:p>
            <a:r>
              <a:rPr lang="ru-RU" sz="5300" dirty="0" smtClean="0"/>
              <a:t>государственное регулирование системы ОСС, обеспечение</a:t>
            </a:r>
            <a:br>
              <a:rPr lang="ru-RU" sz="5300" dirty="0" smtClean="0"/>
            </a:br>
            <a:r>
              <a:rPr lang="ru-RU" sz="5300" dirty="0" smtClean="0"/>
              <a:t>надзора и общественного контроля;</a:t>
            </a:r>
          </a:p>
          <a:p>
            <a:r>
              <a:rPr lang="ru-RU" sz="5300" dirty="0" smtClean="0"/>
              <a:t>автономность финансовой системы ОСС.</a:t>
            </a: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500042"/>
            <a:ext cx="7498080" cy="1143000"/>
          </a:xfrm>
        </p:spPr>
        <p:txBody>
          <a:bodyPr>
            <a:normAutofit fontScale="90000"/>
          </a:bodyPr>
          <a:lstStyle/>
          <a:p>
            <a:r>
              <a:rPr lang="ru-RU" sz="3100" dirty="0" smtClean="0"/>
              <a:t>Бюджетная и налоговая системы в Российской Федерации (федеральный, региональный, местный уровни)</a:t>
            </a:r>
            <a:r>
              <a:rPr lang="ru-RU" dirty="0" smtClean="0"/>
              <a:t/>
            </a:r>
            <a:br>
              <a:rPr lang="ru-RU" dirty="0" smtClean="0"/>
            </a:br>
            <a:endParaRPr lang="ru-RU" dirty="0"/>
          </a:p>
        </p:txBody>
      </p:sp>
      <p:sp>
        <p:nvSpPr>
          <p:cNvPr id="3" name="Содержимое 2"/>
          <p:cNvSpPr>
            <a:spLocks noGrp="1"/>
          </p:cNvSpPr>
          <p:nvPr>
            <p:ph idx="1"/>
          </p:nvPr>
        </p:nvSpPr>
        <p:spPr>
          <a:xfrm>
            <a:off x="928662" y="1714488"/>
            <a:ext cx="7786742" cy="5429264"/>
          </a:xfrm>
        </p:spPr>
        <p:txBody>
          <a:bodyPr>
            <a:normAutofit fontScale="85000" lnSpcReduction="20000"/>
          </a:bodyPr>
          <a:lstStyle/>
          <a:p>
            <a:r>
              <a:rPr lang="ru-RU" sz="2600" b="1" dirty="0" smtClean="0">
                <a:solidFill>
                  <a:schemeClr val="accent3">
                    <a:lumMod val="75000"/>
                  </a:schemeClr>
                </a:solidFill>
                <a:latin typeface="TimesNewRomanPSMT"/>
              </a:rPr>
              <a:t>Бюджет</a:t>
            </a:r>
            <a:r>
              <a:rPr lang="ru-RU" sz="2600" dirty="0" smtClean="0">
                <a:solidFill>
                  <a:srgbClr val="000000"/>
                </a:solidFill>
                <a:latin typeface="TimesNewRomanPSMT"/>
              </a:rPr>
              <a:t> – это доходы и расходы семьи, организации или государства за</a:t>
            </a:r>
            <a:br>
              <a:rPr lang="ru-RU" sz="2600" dirty="0" smtClean="0">
                <a:solidFill>
                  <a:srgbClr val="000000"/>
                </a:solidFill>
                <a:latin typeface="TimesNewRomanPSMT"/>
              </a:rPr>
            </a:br>
            <a:r>
              <a:rPr lang="ru-RU" sz="2600" dirty="0" smtClean="0">
                <a:solidFill>
                  <a:srgbClr val="000000"/>
                </a:solidFill>
                <a:latin typeface="TimesNewRomanPSMT"/>
              </a:rPr>
              <a:t>определенный период.</a:t>
            </a:r>
          </a:p>
          <a:p>
            <a:r>
              <a:rPr lang="ru-RU" sz="2600" b="1" dirty="0" smtClean="0">
                <a:solidFill>
                  <a:schemeClr val="accent3">
                    <a:lumMod val="75000"/>
                  </a:schemeClr>
                </a:solidFill>
                <a:latin typeface="TimesNewRomanPSMT"/>
              </a:rPr>
              <a:t>Бюджет на будущий период </a:t>
            </a:r>
            <a:r>
              <a:rPr lang="ru-RU" sz="2600" dirty="0" smtClean="0">
                <a:solidFill>
                  <a:srgbClr val="000000"/>
                </a:solidFill>
                <a:latin typeface="TimesNewRomanPSMT"/>
              </a:rPr>
              <a:t>– это финансовый план, перечень ожидаемых доходов и расходов, прогнозируемых в</a:t>
            </a:r>
            <a:br>
              <a:rPr lang="ru-RU" sz="2600" dirty="0" smtClean="0">
                <a:solidFill>
                  <a:srgbClr val="000000"/>
                </a:solidFill>
                <a:latin typeface="TimesNewRomanPSMT"/>
              </a:rPr>
            </a:br>
            <a:r>
              <a:rPr lang="ru-RU" sz="2600" dirty="0" smtClean="0">
                <a:solidFill>
                  <a:srgbClr val="000000"/>
                </a:solidFill>
                <a:latin typeface="TimesNewRomanPSMT"/>
              </a:rPr>
              <a:t>соответствующем периоде, причем доходы и расходы должны быть</a:t>
            </a:r>
            <a:br>
              <a:rPr lang="ru-RU" sz="2600" dirty="0" smtClean="0">
                <a:solidFill>
                  <a:srgbClr val="000000"/>
                </a:solidFill>
                <a:latin typeface="TimesNewRomanPSMT"/>
              </a:rPr>
            </a:br>
            <a:r>
              <a:rPr lang="ru-RU" sz="2600" dirty="0" smtClean="0">
                <a:solidFill>
                  <a:srgbClr val="000000"/>
                </a:solidFill>
                <a:latin typeface="TimesNewRomanPSMT"/>
              </a:rPr>
              <a:t>сбалансированы между собой.</a:t>
            </a:r>
          </a:p>
          <a:p>
            <a:r>
              <a:rPr lang="ru-RU" sz="2600" b="1" dirty="0" smtClean="0">
                <a:solidFill>
                  <a:schemeClr val="accent3">
                    <a:lumMod val="75000"/>
                  </a:schemeClr>
                </a:solidFill>
                <a:latin typeface="TimesNewRomanPSMT"/>
              </a:rPr>
              <a:t>Бюджет прошедшего периода </a:t>
            </a:r>
            <a:r>
              <a:rPr lang="ru-RU" sz="2600" dirty="0" smtClean="0">
                <a:solidFill>
                  <a:srgbClr val="000000"/>
                </a:solidFill>
                <a:latin typeface="TimesNewRomanPSMT"/>
              </a:rPr>
              <a:t>– это</a:t>
            </a:r>
            <a:br>
              <a:rPr lang="ru-RU" sz="2600" dirty="0" smtClean="0">
                <a:solidFill>
                  <a:srgbClr val="000000"/>
                </a:solidFill>
                <a:latin typeface="TimesNewRomanPSMT"/>
              </a:rPr>
            </a:br>
            <a:r>
              <a:rPr lang="ru-RU" sz="2600" dirty="0" smtClean="0">
                <a:solidFill>
                  <a:srgbClr val="000000"/>
                </a:solidFill>
                <a:latin typeface="TimesNewRomanPSMT"/>
              </a:rPr>
              <a:t>фактически полученные за данный период доходы и понесенные расходы,</a:t>
            </a:r>
            <a:br>
              <a:rPr lang="ru-RU" sz="2600" dirty="0" smtClean="0">
                <a:solidFill>
                  <a:srgbClr val="000000"/>
                </a:solidFill>
                <a:latin typeface="TimesNewRomanPSMT"/>
              </a:rPr>
            </a:br>
            <a:r>
              <a:rPr lang="ru-RU" sz="2600" dirty="0" smtClean="0">
                <a:solidFill>
                  <a:srgbClr val="000000"/>
                </a:solidFill>
                <a:latin typeface="TimesNewRomanPSMT"/>
              </a:rPr>
              <a:t>иначе говоря, это результаты исполнения запланированного бюджета.</a:t>
            </a:r>
            <a:r>
              <a:rPr lang="ru-RU" dirty="0" smtClean="0">
                <a:solidFill>
                  <a:srgbClr val="000000"/>
                </a:solidFill>
                <a:latin typeface="TimesNewRomanPSMT"/>
              </a:rPr>
              <a:t/>
            </a:r>
            <a:br>
              <a:rPr lang="ru-RU" dirty="0" smtClean="0">
                <a:solidFill>
                  <a:srgbClr val="000000"/>
                </a:solidFill>
                <a:latin typeface="TimesNewRomanPSMT"/>
              </a:rPr>
            </a:br>
            <a:r>
              <a:rPr lang="ru-RU" dirty="0" smtClean="0">
                <a:solidFill>
                  <a:srgbClr val="000000"/>
                </a:solidFill>
                <a:latin typeface="TimesNewRomanPSMT"/>
              </a:rPr>
              <a:t/>
            </a:r>
            <a:br>
              <a:rPr lang="ru-RU" dirty="0" smtClean="0">
                <a:solidFill>
                  <a:srgbClr val="000000"/>
                </a:solidFill>
                <a:latin typeface="TimesNewRomanPSMT"/>
              </a:rPr>
            </a:br>
            <a:r>
              <a:rPr lang="ru-RU" dirty="0" smtClean="0">
                <a:solidFill>
                  <a:srgbClr val="000000"/>
                </a:solidFill>
                <a:latin typeface="TimesNewRomanPSMT"/>
              </a:rPr>
              <a:t/>
            </a:r>
            <a:br>
              <a:rPr lang="ru-RU" dirty="0" smtClean="0">
                <a:solidFill>
                  <a:srgbClr val="000000"/>
                </a:solidFill>
                <a:latin typeface="TimesNewRomanPSMT"/>
              </a:rPr>
            </a:br>
            <a:r>
              <a:rPr lang="ru-RU" dirty="0" smtClean="0">
                <a:solidFill>
                  <a:srgbClr val="000000"/>
                </a:solidFill>
                <a:latin typeface="TimesNewRomanPSMT"/>
              </a:rPr>
              <a:t/>
            </a:r>
            <a:br>
              <a:rPr lang="ru-RU" dirty="0" smtClean="0">
                <a:solidFill>
                  <a:srgbClr val="000000"/>
                </a:solidFill>
                <a:latin typeface="TimesNewRomanPSMT"/>
              </a:rPr>
            </a:b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142900"/>
            <a:ext cx="7498080" cy="1143000"/>
          </a:xfrm>
        </p:spPr>
        <p:txBody>
          <a:bodyPr>
            <a:normAutofit/>
          </a:bodyPr>
          <a:lstStyle/>
          <a:p>
            <a:r>
              <a:rPr lang="ru-RU" sz="2400" dirty="0" smtClean="0"/>
              <a:t>Субъекты ОСС:</a:t>
            </a:r>
            <a:endParaRPr lang="ru-RU" sz="2400" dirty="0"/>
          </a:p>
        </p:txBody>
      </p:sp>
      <p:sp>
        <p:nvSpPr>
          <p:cNvPr id="3" name="Содержимое 2"/>
          <p:cNvSpPr>
            <a:spLocks noGrp="1"/>
          </p:cNvSpPr>
          <p:nvPr>
            <p:ph idx="1"/>
          </p:nvPr>
        </p:nvSpPr>
        <p:spPr>
          <a:xfrm>
            <a:off x="928662" y="928670"/>
            <a:ext cx="8215338" cy="7215214"/>
          </a:xfrm>
        </p:spPr>
        <p:txBody>
          <a:bodyPr>
            <a:normAutofit fontScale="40000" lnSpcReduction="20000"/>
          </a:bodyPr>
          <a:lstStyle/>
          <a:p>
            <a:r>
              <a:rPr lang="ru-RU" sz="4500" b="1" dirty="0" smtClean="0">
                <a:solidFill>
                  <a:schemeClr val="accent3">
                    <a:lumMod val="75000"/>
                  </a:schemeClr>
                </a:solidFill>
              </a:rPr>
              <a:t>Страхователи  (работодатели) </a:t>
            </a:r>
            <a:r>
              <a:rPr lang="ru-RU" sz="4500" dirty="0" smtClean="0"/>
              <a:t>– </a:t>
            </a:r>
            <a:r>
              <a:rPr lang="ru-RU" sz="4500" i="1" dirty="0" smtClean="0"/>
              <a:t> </a:t>
            </a:r>
            <a:r>
              <a:rPr lang="ru-RU" sz="4500" dirty="0" smtClean="0"/>
              <a:t>организации и граждане, обязанные уплачивать страховые взносы, а в отдельных случаях выплачивать отдельные виды страхового обеспечения. Страхователями являются также органы</a:t>
            </a:r>
            <a:br>
              <a:rPr lang="ru-RU" sz="4500" dirty="0" smtClean="0"/>
            </a:br>
            <a:r>
              <a:rPr lang="ru-RU" sz="4500" dirty="0" smtClean="0"/>
              <a:t>исполнительной власти и органы местного самоуправления, обязанные</a:t>
            </a:r>
            <a:br>
              <a:rPr lang="ru-RU" sz="4500" dirty="0" smtClean="0"/>
            </a:br>
            <a:r>
              <a:rPr lang="ru-RU" sz="4500" dirty="0" smtClean="0"/>
              <a:t>уплачивать страховые взносы.</a:t>
            </a:r>
          </a:p>
          <a:p>
            <a:r>
              <a:rPr lang="ru-RU" sz="4500" b="1" dirty="0" smtClean="0">
                <a:solidFill>
                  <a:schemeClr val="accent3">
                    <a:lumMod val="75000"/>
                  </a:schemeClr>
                </a:solidFill>
              </a:rPr>
              <a:t>Страховщики </a:t>
            </a:r>
            <a:r>
              <a:rPr lang="ru-RU" sz="4500" i="1" dirty="0" smtClean="0"/>
              <a:t> </a:t>
            </a:r>
            <a:r>
              <a:rPr lang="ru-RU" sz="4500" dirty="0" smtClean="0"/>
              <a:t>– коммерческие или некоммерческие организации,</a:t>
            </a:r>
            <a:br>
              <a:rPr lang="ru-RU" sz="4500" dirty="0" smtClean="0"/>
            </a:br>
            <a:r>
              <a:rPr lang="ru-RU" sz="4500" dirty="0" smtClean="0"/>
              <a:t>создаваемые в соответствии с федеральными законами для обеспечения прав</a:t>
            </a:r>
            <a:br>
              <a:rPr lang="ru-RU" sz="4500" dirty="0" smtClean="0"/>
            </a:br>
            <a:r>
              <a:rPr lang="ru-RU" sz="4500" dirty="0" smtClean="0"/>
              <a:t>застрахованных лиц по обязательному социальному страхованию при</a:t>
            </a:r>
            <a:br>
              <a:rPr lang="ru-RU" sz="4500" dirty="0" smtClean="0"/>
            </a:br>
            <a:r>
              <a:rPr lang="ru-RU" sz="4500" dirty="0" smtClean="0"/>
              <a:t>наступлении страховых случаев. Три главных страховщика по ОСС – это</a:t>
            </a:r>
            <a:br>
              <a:rPr lang="ru-RU" sz="4500" dirty="0" smtClean="0"/>
            </a:br>
            <a:r>
              <a:rPr lang="ru-RU" sz="4500" dirty="0" smtClean="0"/>
              <a:t>Пенсионный фонд Российской Федерации (ПФР), Федеральный фонд</a:t>
            </a:r>
            <a:br>
              <a:rPr lang="ru-RU" sz="4500" dirty="0" smtClean="0"/>
            </a:br>
            <a:r>
              <a:rPr lang="ru-RU" sz="4500" dirty="0" smtClean="0"/>
              <a:t>обязательного медицинского страхования (ФОМС) и Фонд социального страхования Российской Федерации (ФСС).</a:t>
            </a:r>
          </a:p>
          <a:p>
            <a:r>
              <a:rPr lang="ru-RU" sz="4500" b="1" dirty="0" smtClean="0">
                <a:solidFill>
                  <a:schemeClr val="accent3">
                    <a:lumMod val="75000"/>
                  </a:schemeClr>
                </a:solidFill>
              </a:rPr>
              <a:t>Застрахованные лица  </a:t>
            </a:r>
            <a:r>
              <a:rPr lang="ru-RU" sz="4500" dirty="0" smtClean="0"/>
              <a:t>–</a:t>
            </a:r>
            <a:r>
              <a:rPr lang="ru-RU" sz="4500" i="1" dirty="0" smtClean="0"/>
              <a:t>  </a:t>
            </a:r>
            <a:r>
              <a:rPr lang="ru-RU" sz="4500" dirty="0" smtClean="0"/>
              <a:t>граждане Российской Федерации, а также</a:t>
            </a:r>
            <a:br>
              <a:rPr lang="ru-RU" sz="4500" dirty="0" smtClean="0"/>
            </a:br>
            <a:r>
              <a:rPr lang="ru-RU" sz="4500" dirty="0" smtClean="0"/>
              <a:t>иностранные граждане и лица без гражданства, работающие по трудовым</a:t>
            </a:r>
            <a:br>
              <a:rPr lang="ru-RU" sz="4500" dirty="0" smtClean="0"/>
            </a:br>
            <a:r>
              <a:rPr lang="ru-RU" sz="4500" dirty="0" smtClean="0"/>
              <a:t>договорам, лица, самостоятельно обеспечивающие себя работой, или иные категории граждан, у которых отношения по ОСС возникают в соответствии</a:t>
            </a:r>
            <a:br>
              <a:rPr lang="ru-RU" sz="4500" dirty="0" smtClean="0"/>
            </a:br>
            <a:r>
              <a:rPr lang="ru-RU" sz="4500" dirty="0" smtClean="0"/>
              <a:t>с федеральными законами.</a:t>
            </a:r>
            <a:r>
              <a:rPr lang="ru-RU" sz="3600" dirty="0" smtClean="0"/>
              <a:t/>
            </a:r>
            <a:br>
              <a:rPr lang="ru-RU" sz="3600" dirty="0" smtClean="0"/>
            </a:br>
            <a:r>
              <a:rPr lang="ru-RU" sz="3600" dirty="0" smtClean="0"/>
              <a:t> </a:t>
            </a: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r>
            <a:br>
              <a:rPr lang="ru-RU" dirty="0" smtClean="0"/>
            </a:b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0"/>
            <a:ext cx="7498080" cy="1143000"/>
          </a:xfrm>
        </p:spPr>
        <p:txBody>
          <a:bodyPr/>
          <a:lstStyle/>
          <a:p>
            <a:r>
              <a:rPr lang="ru-RU" dirty="0" smtClean="0"/>
              <a:t>Виды социальных рисков:</a:t>
            </a:r>
            <a:endParaRPr lang="ru-RU" dirty="0"/>
          </a:p>
        </p:txBody>
      </p:sp>
      <p:sp>
        <p:nvSpPr>
          <p:cNvPr id="3" name="Содержимое 2"/>
          <p:cNvSpPr>
            <a:spLocks noGrp="1"/>
          </p:cNvSpPr>
          <p:nvPr>
            <p:ph idx="1"/>
          </p:nvPr>
        </p:nvSpPr>
        <p:spPr>
          <a:xfrm>
            <a:off x="1142976" y="1428736"/>
            <a:ext cx="7790712" cy="5072098"/>
          </a:xfrm>
        </p:spPr>
        <p:txBody>
          <a:bodyPr>
            <a:normAutofit fontScale="70000" lnSpcReduction="20000"/>
          </a:bodyPr>
          <a:lstStyle/>
          <a:p>
            <a:r>
              <a:rPr lang="ru-RU" sz="4100" dirty="0" smtClean="0"/>
              <a:t>необходимость получения медицинской помощи;</a:t>
            </a:r>
          </a:p>
          <a:p>
            <a:r>
              <a:rPr lang="ru-RU" sz="4100" dirty="0" smtClean="0"/>
              <a:t>утрата застрахованным лицом заработка (выплат, вознаграждений в</a:t>
            </a:r>
            <a:br>
              <a:rPr lang="ru-RU" sz="4100" dirty="0" smtClean="0"/>
            </a:br>
            <a:r>
              <a:rPr lang="ru-RU" sz="4100" dirty="0" smtClean="0"/>
              <a:t>пользу застрахованного лица) или другого дохода в связи с наступлением страхового случая;</a:t>
            </a:r>
          </a:p>
          <a:p>
            <a:r>
              <a:rPr lang="ru-RU" sz="4100" dirty="0" smtClean="0"/>
              <a:t>дополнительные расходы застрахованного лица или членов его семьи в связи с наступлением страхового случая.</a:t>
            </a:r>
            <a:r>
              <a:rPr lang="ru-RU" dirty="0" smtClean="0"/>
              <a:t/>
            </a:r>
            <a:br>
              <a:rPr lang="ru-RU" dirty="0" smtClean="0"/>
            </a:br>
            <a:r>
              <a:rPr lang="ru-RU" dirty="0" smtClean="0"/>
              <a:t> </a:t>
            </a:r>
            <a:br>
              <a:rPr lang="ru-RU" dirty="0" smtClean="0"/>
            </a:br>
            <a:r>
              <a:rPr lang="ru-RU" dirty="0" smtClean="0"/>
              <a:t> </a:t>
            </a:r>
            <a:br>
              <a:rPr lang="ru-RU" dirty="0" smtClean="0"/>
            </a:b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142852"/>
            <a:ext cx="7498080" cy="1143000"/>
          </a:xfrm>
        </p:spPr>
        <p:txBody>
          <a:bodyPr>
            <a:normAutofit fontScale="90000"/>
          </a:bodyPr>
          <a:lstStyle/>
          <a:p>
            <a:r>
              <a:rPr lang="ru-RU" sz="2700" dirty="0" smtClean="0"/>
              <a:t>Страховым обеспечением по отдельным видам ОСС являются:</a:t>
            </a:r>
            <a:r>
              <a:rPr lang="ru-RU" dirty="0" smtClean="0"/>
              <a:t/>
            </a:r>
            <a:br>
              <a:rPr lang="ru-RU" dirty="0" smtClean="0"/>
            </a:br>
            <a:endParaRPr lang="ru-RU" dirty="0"/>
          </a:p>
        </p:txBody>
      </p:sp>
      <p:sp>
        <p:nvSpPr>
          <p:cNvPr id="3" name="Содержимое 2"/>
          <p:cNvSpPr>
            <a:spLocks noGrp="1"/>
          </p:cNvSpPr>
          <p:nvPr>
            <p:ph idx="1"/>
          </p:nvPr>
        </p:nvSpPr>
        <p:spPr>
          <a:xfrm>
            <a:off x="857224" y="857232"/>
            <a:ext cx="8286776" cy="5643602"/>
          </a:xfrm>
        </p:spPr>
        <p:txBody>
          <a:bodyPr>
            <a:normAutofit fontScale="25000" lnSpcReduction="20000"/>
          </a:bodyPr>
          <a:lstStyle/>
          <a:p>
            <a:r>
              <a:rPr lang="ru-RU" sz="7600" dirty="0" smtClean="0"/>
              <a:t>оплата медицинской организации расходов, связанных с</a:t>
            </a:r>
            <a:br>
              <a:rPr lang="ru-RU" sz="7600" dirty="0" smtClean="0"/>
            </a:br>
            <a:r>
              <a:rPr lang="ru-RU" sz="7600" dirty="0" smtClean="0"/>
              <a:t>предоставлением застрахованному лицу необходимой медицинской</a:t>
            </a:r>
            <a:br>
              <a:rPr lang="ru-RU" sz="7600" dirty="0" smtClean="0"/>
            </a:br>
            <a:r>
              <a:rPr lang="ru-RU" sz="7600" dirty="0" smtClean="0"/>
              <a:t>помощи;</a:t>
            </a:r>
          </a:p>
          <a:p>
            <a:r>
              <a:rPr lang="ru-RU" sz="7600" dirty="0" smtClean="0"/>
              <a:t>пенсия по старости;</a:t>
            </a:r>
          </a:p>
          <a:p>
            <a:r>
              <a:rPr lang="ru-RU" sz="7600" dirty="0" smtClean="0"/>
              <a:t>пенсия по инвалидности;</a:t>
            </a:r>
          </a:p>
          <a:p>
            <a:r>
              <a:rPr lang="ru-RU" sz="7600" dirty="0" smtClean="0"/>
              <a:t>пенсия по случаю потери кормильца;</a:t>
            </a:r>
          </a:p>
          <a:p>
            <a:r>
              <a:rPr lang="ru-RU" sz="7600" dirty="0" smtClean="0"/>
              <a:t>пособие по временной нетрудоспособности;</a:t>
            </a:r>
          </a:p>
          <a:p>
            <a:r>
              <a:rPr lang="ru-RU" sz="7600" dirty="0" smtClean="0"/>
              <a:t>страховые выплаты в связи с несчастным случаем на производстве</a:t>
            </a:r>
            <a:br>
              <a:rPr lang="ru-RU" sz="7600" dirty="0" smtClean="0"/>
            </a:br>
            <a:r>
              <a:rPr lang="ru-RU" sz="7600" dirty="0" smtClean="0"/>
              <a:t>и профессиональным заболеванием, оплата дополнительных</a:t>
            </a:r>
            <a:br>
              <a:rPr lang="ru-RU" sz="7600" dirty="0" smtClean="0"/>
            </a:br>
            <a:r>
              <a:rPr lang="ru-RU" sz="7600" dirty="0" smtClean="0"/>
              <a:t>расходов на медицинскую реабилитацию, санаторно-курортное</a:t>
            </a:r>
            <a:br>
              <a:rPr lang="ru-RU" sz="7600" dirty="0" smtClean="0"/>
            </a:br>
            <a:r>
              <a:rPr lang="ru-RU" sz="7600" dirty="0" smtClean="0"/>
              <a:t>лечение, социальную и профессиональную реабилитацию;</a:t>
            </a:r>
          </a:p>
          <a:p>
            <a:r>
              <a:rPr lang="ru-RU" sz="7600" dirty="0" smtClean="0"/>
              <a:t>пособие по беременности и родам;</a:t>
            </a:r>
          </a:p>
          <a:p>
            <a:r>
              <a:rPr lang="ru-RU" sz="7600" dirty="0" smtClean="0"/>
              <a:t>ежемесячное пособие по уходу за ребенком;</a:t>
            </a:r>
          </a:p>
          <a:p>
            <a:r>
              <a:rPr lang="ru-RU" sz="7600" dirty="0" smtClean="0"/>
              <a:t>иные виды страхового обеспечения, установленные федеральными</a:t>
            </a:r>
            <a:br>
              <a:rPr lang="ru-RU" sz="7600" dirty="0" smtClean="0"/>
            </a:br>
            <a:r>
              <a:rPr lang="ru-RU" sz="7600" dirty="0" smtClean="0"/>
              <a:t>законами о конкретных видах обязательного социального</a:t>
            </a:r>
            <a:br>
              <a:rPr lang="ru-RU" sz="7600" dirty="0" smtClean="0"/>
            </a:br>
            <a:r>
              <a:rPr lang="ru-RU" sz="7600" dirty="0" smtClean="0"/>
              <a:t>страхования;</a:t>
            </a:r>
          </a:p>
          <a:p>
            <a:r>
              <a:rPr lang="ru-RU" sz="7600" dirty="0" smtClean="0"/>
              <a:t>единовременное пособие женщинам, вставшим на учет в</a:t>
            </a:r>
            <a:br>
              <a:rPr lang="ru-RU" sz="7600" dirty="0" smtClean="0"/>
            </a:br>
            <a:r>
              <a:rPr lang="ru-RU" sz="7600" dirty="0" smtClean="0"/>
              <a:t>медицинских организациях в ранние сроки беременности;</a:t>
            </a:r>
          </a:p>
          <a:p>
            <a:r>
              <a:rPr lang="ru-RU" sz="7600" dirty="0" smtClean="0"/>
              <a:t> единовременное пособие при рождении ребенка;</a:t>
            </a:r>
          </a:p>
          <a:p>
            <a:r>
              <a:rPr lang="ru-RU" sz="7600" dirty="0" smtClean="0"/>
              <a:t>социальное пособие на погребение.</a:t>
            </a:r>
            <a:br>
              <a:rPr lang="ru-RU" sz="7600" dirty="0" smtClean="0"/>
            </a:br>
            <a:r>
              <a:rPr lang="ru-RU" sz="7600" dirty="0" smtClean="0"/>
              <a:t> </a:t>
            </a:r>
            <a:br>
              <a:rPr lang="ru-RU" sz="7600" dirty="0" smtClean="0"/>
            </a:br>
            <a:r>
              <a:rPr lang="ru-RU" sz="7600" dirty="0" smtClean="0"/>
              <a:t> </a:t>
            </a:r>
            <a:br>
              <a:rPr lang="ru-RU" sz="7600" dirty="0" smtClean="0"/>
            </a:br>
            <a:r>
              <a:rPr lang="ru-RU" sz="7600" dirty="0" smtClean="0"/>
              <a:t> </a:t>
            </a:r>
            <a:br>
              <a:rPr lang="ru-RU" sz="7600" dirty="0" smtClean="0"/>
            </a:br>
            <a:r>
              <a:rPr lang="ru-RU" sz="7600" dirty="0" smtClean="0"/>
              <a:t> </a:t>
            </a:r>
            <a:br>
              <a:rPr lang="ru-RU" sz="7600" dirty="0" smtClean="0"/>
            </a:br>
            <a:r>
              <a:rPr lang="ru-RU" sz="7600" dirty="0" smtClean="0"/>
              <a:t> </a:t>
            </a: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428604"/>
            <a:ext cx="7498080" cy="1143000"/>
          </a:xfrm>
        </p:spPr>
        <p:txBody>
          <a:bodyPr>
            <a:normAutofit fontScale="90000"/>
          </a:bodyPr>
          <a:lstStyle/>
          <a:p>
            <a:r>
              <a:rPr lang="ru-RU" sz="3100" dirty="0" smtClean="0"/>
              <a:t>Государственная поддержка граждан, имеющих детей</a:t>
            </a:r>
            <a:r>
              <a:rPr lang="ru-RU" dirty="0" smtClean="0"/>
              <a:t/>
            </a:r>
            <a:br>
              <a:rPr lang="ru-RU" dirty="0" smtClean="0"/>
            </a:br>
            <a:r>
              <a:rPr lang="ru-RU" dirty="0" smtClean="0"/>
              <a:t> </a:t>
            </a:r>
            <a:br>
              <a:rPr lang="ru-RU" dirty="0" smtClean="0"/>
            </a:br>
            <a:endParaRPr lang="ru-RU" dirty="0"/>
          </a:p>
        </p:txBody>
      </p:sp>
      <p:sp>
        <p:nvSpPr>
          <p:cNvPr id="3" name="Содержимое 2"/>
          <p:cNvSpPr>
            <a:spLocks noGrp="1"/>
          </p:cNvSpPr>
          <p:nvPr>
            <p:ph idx="1"/>
          </p:nvPr>
        </p:nvSpPr>
        <p:spPr>
          <a:xfrm>
            <a:off x="928662" y="1142984"/>
            <a:ext cx="8215338" cy="5929330"/>
          </a:xfrm>
        </p:spPr>
        <p:txBody>
          <a:bodyPr>
            <a:normAutofit fontScale="55000" lnSpcReduction="20000"/>
          </a:bodyPr>
          <a:lstStyle/>
          <a:p>
            <a:pPr>
              <a:buNone/>
            </a:pPr>
            <a:r>
              <a:rPr lang="ru-RU" sz="3600" dirty="0" smtClean="0"/>
              <a:t>   Существуют различные виды государственных пособий, связанных с</a:t>
            </a:r>
            <a:br>
              <a:rPr lang="ru-RU" sz="3600" dirty="0" smtClean="0"/>
            </a:br>
            <a:r>
              <a:rPr lang="ru-RU" sz="3600" dirty="0" smtClean="0"/>
              <a:t>рождением и воспитанием детей:</a:t>
            </a:r>
          </a:p>
          <a:p>
            <a:r>
              <a:rPr lang="ru-RU" sz="3600" dirty="0" smtClean="0"/>
              <a:t>пособие по беременности и родам;</a:t>
            </a:r>
          </a:p>
          <a:p>
            <a:r>
              <a:rPr lang="ru-RU" sz="3600" dirty="0" smtClean="0"/>
              <a:t>единовременное пособие женщинам, вставшим на учет в</a:t>
            </a:r>
            <a:br>
              <a:rPr lang="ru-RU" sz="3600" dirty="0" smtClean="0"/>
            </a:br>
            <a:r>
              <a:rPr lang="ru-RU" sz="3600" dirty="0" smtClean="0"/>
              <a:t>медицинских организациях в ранние сроки беременности;</a:t>
            </a:r>
          </a:p>
          <a:p>
            <a:r>
              <a:rPr lang="ru-RU" sz="3600" dirty="0" smtClean="0"/>
              <a:t>единовременное пособие при рождении ребенка;</a:t>
            </a:r>
          </a:p>
          <a:p>
            <a:r>
              <a:rPr lang="ru-RU" sz="3600" dirty="0" smtClean="0"/>
              <a:t>ежемесячное пособие по уходу за ребенком;</a:t>
            </a:r>
          </a:p>
          <a:p>
            <a:r>
              <a:rPr lang="ru-RU" sz="3600" dirty="0" smtClean="0"/>
              <a:t>пособие на ребенка; </a:t>
            </a:r>
          </a:p>
          <a:p>
            <a:r>
              <a:rPr lang="ru-RU" sz="3600" dirty="0" smtClean="0"/>
              <a:t>единовременное пособие при передаче ребенка на воспитание в</a:t>
            </a:r>
            <a:br>
              <a:rPr lang="ru-RU" sz="3600" dirty="0" smtClean="0"/>
            </a:br>
            <a:r>
              <a:rPr lang="ru-RU" sz="3600" dirty="0" smtClean="0"/>
              <a:t>семью;</a:t>
            </a:r>
          </a:p>
          <a:p>
            <a:r>
              <a:rPr lang="ru-RU" sz="3600" dirty="0" smtClean="0"/>
              <a:t>единовременное пособие беременной жене военнослужащего,</a:t>
            </a:r>
            <a:br>
              <a:rPr lang="ru-RU" sz="3600" dirty="0" smtClean="0"/>
            </a:br>
            <a:r>
              <a:rPr lang="ru-RU" sz="3600" dirty="0" smtClean="0"/>
              <a:t>проходящего военную службу по призыву;</a:t>
            </a:r>
          </a:p>
          <a:p>
            <a:r>
              <a:rPr lang="ru-RU" sz="3600" dirty="0" smtClean="0"/>
              <a:t>ежемесячное пособие на ребенка военнослужащего, проходящего</a:t>
            </a:r>
            <a:br>
              <a:rPr lang="ru-RU" sz="3600" dirty="0" smtClean="0"/>
            </a:br>
            <a:r>
              <a:rPr lang="ru-RU" sz="3600" dirty="0" smtClean="0"/>
              <a:t>военную службу по призыву</a:t>
            </a: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0"/>
            <a:ext cx="7498080" cy="1143000"/>
          </a:xfrm>
        </p:spPr>
        <p:txBody>
          <a:bodyPr>
            <a:normAutofit/>
          </a:bodyPr>
          <a:lstStyle/>
          <a:p>
            <a:r>
              <a:rPr lang="ru-RU" sz="2400" dirty="0" smtClean="0"/>
              <a:t>Социальная поддержка безработных граждан</a:t>
            </a:r>
            <a:r>
              <a:rPr lang="ru-RU" dirty="0" smtClean="0"/>
              <a:t/>
            </a:r>
            <a:br>
              <a:rPr lang="ru-RU" dirty="0" smtClean="0"/>
            </a:br>
            <a:endParaRPr lang="ru-RU" dirty="0"/>
          </a:p>
        </p:txBody>
      </p:sp>
      <p:sp>
        <p:nvSpPr>
          <p:cNvPr id="3" name="Содержимое 2"/>
          <p:cNvSpPr>
            <a:spLocks noGrp="1"/>
          </p:cNvSpPr>
          <p:nvPr>
            <p:ph idx="1"/>
          </p:nvPr>
        </p:nvSpPr>
        <p:spPr>
          <a:xfrm>
            <a:off x="1071538" y="571480"/>
            <a:ext cx="7862150" cy="6072230"/>
          </a:xfrm>
        </p:spPr>
        <p:txBody>
          <a:bodyPr>
            <a:noAutofit/>
          </a:bodyPr>
          <a:lstStyle/>
          <a:p>
            <a:pPr>
              <a:buNone/>
            </a:pPr>
            <a:r>
              <a:rPr lang="ru-RU" sz="1800" dirty="0" smtClean="0"/>
              <a:t>       В рыночной экономике полностью преодолеть безработицу практически</a:t>
            </a:r>
            <a:br>
              <a:rPr lang="ru-RU" sz="1800" dirty="0" smtClean="0"/>
            </a:br>
            <a:r>
              <a:rPr lang="ru-RU" sz="1800" dirty="0" smtClean="0"/>
              <a:t>невозможно, но государство старается уменьшить ее негативные</a:t>
            </a:r>
            <a:br>
              <a:rPr lang="ru-RU" sz="1800" dirty="0" smtClean="0"/>
            </a:br>
            <a:r>
              <a:rPr lang="ru-RU" sz="1800" dirty="0" smtClean="0"/>
              <a:t>последствия:</a:t>
            </a:r>
          </a:p>
          <a:p>
            <a:r>
              <a:rPr lang="ru-RU" sz="1800" dirty="0" smtClean="0"/>
              <a:t>создаются службы занятости (в просторечии – «биржи труда»), где</a:t>
            </a:r>
            <a:br>
              <a:rPr lang="ru-RU" sz="1800" dirty="0" smtClean="0"/>
            </a:br>
            <a:r>
              <a:rPr lang="ru-RU" sz="1800" dirty="0" smtClean="0"/>
              <a:t>люди, ищущие работу, должны регистрироваться и получать</a:t>
            </a:r>
            <a:br>
              <a:rPr lang="ru-RU" sz="1800" dirty="0" smtClean="0"/>
            </a:br>
            <a:r>
              <a:rPr lang="ru-RU" sz="1800" dirty="0" smtClean="0"/>
              <a:t>информацию о потенциально подходящих для них вакансиях;</a:t>
            </a:r>
          </a:p>
          <a:p>
            <a:r>
              <a:rPr lang="ru-RU" sz="1800" dirty="0" smtClean="0"/>
              <a:t>создаются системы профессиональной переподготовки, чтобы люди,</a:t>
            </a:r>
            <a:br>
              <a:rPr lang="ru-RU" sz="1800" dirty="0" smtClean="0"/>
            </a:br>
            <a:r>
              <a:rPr lang="ru-RU" sz="1800" dirty="0" smtClean="0"/>
              <a:t>чьи профессии оказались невостребованными, могли освоить более</a:t>
            </a:r>
            <a:br>
              <a:rPr lang="ru-RU" sz="1800" dirty="0" smtClean="0"/>
            </a:br>
            <a:r>
              <a:rPr lang="ru-RU" sz="1800" dirty="0" smtClean="0"/>
              <a:t>перспективные виды деятельности;</a:t>
            </a:r>
          </a:p>
          <a:p>
            <a:r>
              <a:rPr lang="ru-RU" sz="1800" dirty="0" smtClean="0"/>
              <a:t>безработным (официально зарегистрированным и ищущим работу)</a:t>
            </a:r>
            <a:br>
              <a:rPr lang="ru-RU" sz="1800" dirty="0" smtClean="0"/>
            </a:br>
            <a:r>
              <a:rPr lang="ru-RU" sz="1800" dirty="0" smtClean="0"/>
              <a:t>выплачиваются пособия по безработице – небольшие, чтобы не</a:t>
            </a:r>
            <a:br>
              <a:rPr lang="ru-RU" sz="1800" dirty="0" smtClean="0"/>
            </a:br>
            <a:r>
              <a:rPr lang="ru-RU" sz="1800" dirty="0" smtClean="0"/>
              <a:t>стимулировать людей к иждивенчеству, но позволяющие</a:t>
            </a:r>
            <a:br>
              <a:rPr lang="ru-RU" sz="1800" dirty="0" smtClean="0"/>
            </a:br>
            <a:r>
              <a:rPr lang="ru-RU" sz="1800" dirty="0" smtClean="0"/>
              <a:t>«удержаться на плаву» некоторое время в состоянии поиска работы,</a:t>
            </a:r>
            <a:br>
              <a:rPr lang="ru-RU" sz="1800" dirty="0" smtClean="0"/>
            </a:br>
            <a:r>
              <a:rPr lang="ru-RU" sz="1800" dirty="0" smtClean="0"/>
              <a:t>пока не удастся найти что-то подходящее;</a:t>
            </a:r>
          </a:p>
          <a:p>
            <a:r>
              <a:rPr lang="ru-RU" sz="1800" dirty="0" smtClean="0"/>
              <a:t>государство может поощрять предпринимателей, создающих новые</a:t>
            </a:r>
            <a:br>
              <a:rPr lang="ru-RU" sz="1800" dirty="0" smtClean="0"/>
            </a:br>
            <a:r>
              <a:rPr lang="ru-RU" sz="1800" dirty="0" smtClean="0"/>
              <a:t>рабочие места, в форме налоговых льгот или прямых денежных</a:t>
            </a:r>
            <a:br>
              <a:rPr lang="ru-RU" sz="1800" dirty="0" smtClean="0"/>
            </a:br>
            <a:r>
              <a:rPr lang="ru-RU" sz="1800" dirty="0" smtClean="0"/>
              <a:t>субсидий;</a:t>
            </a:r>
          </a:p>
          <a:p>
            <a:r>
              <a:rPr lang="ru-RU" sz="1800" dirty="0" smtClean="0"/>
              <a:t>в критических экономических ситуациях, при массовой безработице,</a:t>
            </a:r>
            <a:br>
              <a:rPr lang="ru-RU" sz="1800" dirty="0" smtClean="0"/>
            </a:br>
            <a:r>
              <a:rPr lang="ru-RU" sz="1800" dirty="0" smtClean="0"/>
              <a:t>государство может само напрямую создавать временные рабочие</a:t>
            </a:r>
            <a:br>
              <a:rPr lang="ru-RU" sz="1800" dirty="0" smtClean="0"/>
            </a:br>
            <a:r>
              <a:rPr lang="ru-RU" sz="1800" dirty="0" smtClean="0"/>
              <a:t>места, организуя так называемые общественные работы – например,</a:t>
            </a:r>
            <a:br>
              <a:rPr lang="ru-RU" sz="1800" dirty="0" smtClean="0"/>
            </a:br>
            <a:r>
              <a:rPr lang="ru-RU" sz="1800" dirty="0" smtClean="0"/>
              <a:t>строительство дорог, мостов, иных инфраструктурных объектов.</a:t>
            </a:r>
            <a:br>
              <a:rPr lang="ru-RU" sz="1800" dirty="0" smtClean="0"/>
            </a:br>
            <a:r>
              <a:rPr lang="ru-RU" sz="1800" dirty="0" smtClean="0"/>
              <a:t> </a:t>
            </a:r>
            <a:br>
              <a:rPr lang="ru-RU" sz="1800" dirty="0" smtClean="0"/>
            </a:br>
            <a:r>
              <a:rPr lang="ru-RU" sz="1800" dirty="0" smtClean="0"/>
              <a:t> </a:t>
            </a:r>
            <a:br>
              <a:rPr lang="ru-RU" sz="1800" dirty="0" smtClean="0"/>
            </a:br>
            <a:r>
              <a:rPr lang="ru-RU" sz="1800" dirty="0" smtClean="0"/>
              <a:t> </a:t>
            </a:r>
            <a:br>
              <a:rPr lang="ru-RU" sz="1800" dirty="0" smtClean="0"/>
            </a:br>
            <a:r>
              <a:rPr lang="ru-RU" sz="1800" dirty="0" smtClean="0"/>
              <a:t> </a:t>
            </a:r>
            <a:br>
              <a:rPr lang="ru-RU" sz="1800" dirty="0" smtClean="0"/>
            </a:br>
            <a:r>
              <a:rPr lang="ru-RU" sz="1800" dirty="0" smtClean="0"/>
              <a:t> </a:t>
            </a:r>
            <a:br>
              <a:rPr lang="ru-RU" sz="1800" dirty="0" smtClean="0"/>
            </a:br>
            <a:endParaRPr lang="ru-RU"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500042"/>
            <a:ext cx="7498080" cy="1143000"/>
          </a:xfrm>
        </p:spPr>
        <p:txBody>
          <a:bodyPr>
            <a:normAutofit fontScale="90000"/>
          </a:bodyPr>
          <a:lstStyle/>
          <a:p>
            <a:r>
              <a:rPr lang="ru-RU" dirty="0" smtClean="0"/>
              <a:t>Государство гарантирует безработным:</a:t>
            </a:r>
            <a:br>
              <a:rPr lang="ru-RU" dirty="0" smtClean="0"/>
            </a:br>
            <a:endParaRPr lang="ru-RU" dirty="0"/>
          </a:p>
        </p:txBody>
      </p:sp>
      <p:sp>
        <p:nvSpPr>
          <p:cNvPr id="3" name="Содержимое 2"/>
          <p:cNvSpPr>
            <a:spLocks noGrp="1"/>
          </p:cNvSpPr>
          <p:nvPr>
            <p:ph idx="1"/>
          </p:nvPr>
        </p:nvSpPr>
        <p:spPr>
          <a:xfrm>
            <a:off x="1142976" y="1571588"/>
            <a:ext cx="7719274" cy="5286412"/>
          </a:xfrm>
        </p:spPr>
        <p:txBody>
          <a:bodyPr>
            <a:normAutofit fontScale="85000" lnSpcReduction="20000"/>
          </a:bodyPr>
          <a:lstStyle/>
          <a:p>
            <a:r>
              <a:rPr lang="ru-RU" dirty="0" smtClean="0"/>
              <a:t>выплату пособия по безработице, в том числе в период временной нетрудоспособности безработного;</a:t>
            </a:r>
          </a:p>
          <a:p>
            <a:r>
              <a:rPr lang="ru-RU" dirty="0" smtClean="0"/>
              <a:t>выплату стипендии в период прохождения профессионального обучения и получения дополнительного профессионального</a:t>
            </a:r>
            <a:br>
              <a:rPr lang="ru-RU" dirty="0" smtClean="0"/>
            </a:br>
            <a:r>
              <a:rPr lang="ru-RU" dirty="0" smtClean="0"/>
              <a:t>образования по направлению органов службы занятости, в том числе в период временной нетрудоспособности;</a:t>
            </a:r>
          </a:p>
          <a:p>
            <a:r>
              <a:rPr lang="ru-RU" dirty="0" smtClean="0"/>
              <a:t>возможность участия в оплачиваемых общественных работах.</a:t>
            </a:r>
            <a:br>
              <a:rPr lang="ru-RU" dirty="0" smtClean="0"/>
            </a:br>
            <a:r>
              <a:rPr lang="ru-RU" dirty="0" smtClean="0"/>
              <a:t> </a:t>
            </a:r>
            <a:br>
              <a:rPr lang="ru-RU" dirty="0" smtClean="0"/>
            </a:br>
            <a:r>
              <a:rPr lang="ru-RU" dirty="0" smtClean="0"/>
              <a:t> </a:t>
            </a:r>
            <a:br>
              <a:rPr lang="ru-RU" dirty="0" smtClean="0"/>
            </a:b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142852"/>
            <a:ext cx="7498080" cy="1143000"/>
          </a:xfrm>
        </p:spPr>
        <p:txBody>
          <a:bodyPr>
            <a:normAutofit fontScale="90000"/>
          </a:bodyPr>
          <a:lstStyle/>
          <a:p>
            <a:r>
              <a:rPr lang="ru-RU" sz="3600" dirty="0" smtClean="0"/>
              <a:t>Государственная социальная помощь</a:t>
            </a:r>
            <a:r>
              <a:rPr lang="ru-RU" dirty="0" smtClean="0"/>
              <a:t/>
            </a:r>
            <a:br>
              <a:rPr lang="ru-RU" dirty="0" smtClean="0"/>
            </a:br>
            <a:endParaRPr lang="ru-RU" dirty="0"/>
          </a:p>
        </p:txBody>
      </p:sp>
      <p:sp>
        <p:nvSpPr>
          <p:cNvPr id="3" name="Содержимое 2"/>
          <p:cNvSpPr>
            <a:spLocks noGrp="1"/>
          </p:cNvSpPr>
          <p:nvPr>
            <p:ph idx="1"/>
          </p:nvPr>
        </p:nvSpPr>
        <p:spPr>
          <a:xfrm>
            <a:off x="1214414" y="1071546"/>
            <a:ext cx="7790712" cy="5462606"/>
          </a:xfrm>
        </p:spPr>
        <p:txBody>
          <a:bodyPr>
            <a:normAutofit fontScale="77500" lnSpcReduction="20000"/>
          </a:bodyPr>
          <a:lstStyle/>
          <a:p>
            <a:r>
              <a:rPr lang="ru-RU" b="1" dirty="0" smtClean="0">
                <a:solidFill>
                  <a:schemeClr val="accent3">
                    <a:lumMod val="75000"/>
                  </a:schemeClr>
                </a:solidFill>
              </a:rPr>
              <a:t>Социальное пособие </a:t>
            </a:r>
            <a:r>
              <a:rPr lang="ru-RU" dirty="0" smtClean="0"/>
              <a:t>– безвозмездное предоставление гражданам определенной денежной суммы за счет бюджетных средств.</a:t>
            </a:r>
          </a:p>
          <a:p>
            <a:r>
              <a:rPr lang="ru-RU" b="1" dirty="0" smtClean="0">
                <a:solidFill>
                  <a:schemeClr val="accent3">
                    <a:lumMod val="75000"/>
                  </a:schemeClr>
                </a:solidFill>
              </a:rPr>
              <a:t>Субсидия</a:t>
            </a:r>
            <a:r>
              <a:rPr lang="ru-RU" i="1" dirty="0" smtClean="0"/>
              <a:t> </a:t>
            </a:r>
            <a:r>
              <a:rPr lang="ru-RU" dirty="0" smtClean="0"/>
              <a:t>– полная или частичная оплата предоставляемых гражданам социальных услуг.</a:t>
            </a:r>
          </a:p>
          <a:p>
            <a:r>
              <a:rPr lang="ru-RU" b="1" dirty="0" smtClean="0">
                <a:solidFill>
                  <a:schemeClr val="accent3">
                    <a:lumMod val="75000"/>
                  </a:schemeClr>
                </a:solidFill>
              </a:rPr>
              <a:t>Социальная доплата к пенсии </a:t>
            </a:r>
            <a:r>
              <a:rPr lang="ru-RU" dirty="0" smtClean="0"/>
              <a:t>– предоставление гражданину (пенсионеру) дополнительной денежной суммы к пенсии (с учетом денежных</a:t>
            </a:r>
            <a:br>
              <a:rPr lang="ru-RU" dirty="0" smtClean="0"/>
            </a:br>
            <a:r>
              <a:rPr lang="ru-RU" dirty="0" smtClean="0"/>
              <a:t>выплат и мер социальной поддержки в натуральной форме) до величины прожиточного минимума пенсионера. Социальная доплата к пенсии состоит</a:t>
            </a:r>
            <a:br>
              <a:rPr lang="ru-RU" dirty="0" smtClean="0"/>
            </a:br>
            <a:r>
              <a:rPr lang="ru-RU" dirty="0" smtClean="0"/>
              <a:t>из федеральной социальной доплаты к пенсии или региональной социальной доплаты к пенсии.</a:t>
            </a:r>
            <a:br>
              <a:rPr lang="ru-RU" dirty="0" smtClean="0"/>
            </a:br>
            <a:r>
              <a:rPr lang="ru-RU" dirty="0" smtClean="0"/>
              <a:t> </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928662" y="285728"/>
            <a:ext cx="8215338" cy="6858000"/>
          </a:xfrm>
        </p:spPr>
        <p:txBody>
          <a:bodyPr>
            <a:normAutofit fontScale="55000" lnSpcReduction="20000"/>
          </a:bodyPr>
          <a:lstStyle/>
          <a:p>
            <a:pPr>
              <a:buNone/>
            </a:pPr>
            <a:r>
              <a:rPr lang="ru-RU" dirty="0" smtClean="0"/>
              <a:t>   </a:t>
            </a:r>
            <a:r>
              <a:rPr lang="ru-RU" sz="4700" b="1" dirty="0" smtClean="0">
                <a:solidFill>
                  <a:schemeClr val="bg2">
                    <a:lumMod val="50000"/>
                  </a:schemeClr>
                </a:solidFill>
              </a:rPr>
              <a:t>Право на получение государственной социальной помощи в виде набора социальных услуг имеют следующие категории граждан:</a:t>
            </a:r>
          </a:p>
          <a:p>
            <a:r>
              <a:rPr lang="ru-RU" sz="4700" dirty="0" smtClean="0"/>
              <a:t>инвалиды войны;</a:t>
            </a:r>
          </a:p>
          <a:p>
            <a:r>
              <a:rPr lang="ru-RU" sz="4700" dirty="0" smtClean="0"/>
              <a:t>участники Великой Отечественной войны;</a:t>
            </a:r>
          </a:p>
          <a:p>
            <a:r>
              <a:rPr lang="ru-RU" sz="4700" dirty="0" smtClean="0"/>
              <a:t>ветераны боевых действий;</a:t>
            </a:r>
          </a:p>
          <a:p>
            <a:r>
              <a:rPr lang="ru-RU" sz="4700" dirty="0" smtClean="0"/>
              <a:t>лица, награжденные знаком "Жителю блокадного Ленинграда";</a:t>
            </a:r>
          </a:p>
          <a:p>
            <a:r>
              <a:rPr lang="ru-RU" sz="4700" dirty="0" smtClean="0"/>
              <a:t>члены семей погибших (умерших) инвалидов войны, участников</a:t>
            </a:r>
            <a:br>
              <a:rPr lang="ru-RU" sz="4700" dirty="0" smtClean="0"/>
            </a:br>
            <a:r>
              <a:rPr lang="ru-RU" sz="4700" dirty="0" smtClean="0"/>
              <a:t>Великой Отечественной войны и ветеранов боевых действий;</a:t>
            </a:r>
          </a:p>
          <a:p>
            <a:r>
              <a:rPr lang="ru-RU" sz="4700" dirty="0" smtClean="0"/>
              <a:t>инвалиды;</a:t>
            </a:r>
          </a:p>
          <a:p>
            <a:r>
              <a:rPr lang="ru-RU" sz="4700" dirty="0" smtClean="0"/>
              <a:t>дети-инвалиды.</a:t>
            </a: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85728"/>
            <a:ext cx="7715304" cy="6357982"/>
          </a:xfrm>
        </p:spPr>
        <p:txBody>
          <a:bodyPr>
            <a:normAutofit fontScale="62500" lnSpcReduction="20000"/>
          </a:bodyPr>
          <a:lstStyle/>
          <a:p>
            <a:pPr>
              <a:buNone/>
            </a:pPr>
            <a:r>
              <a:rPr lang="ru-RU" b="1" dirty="0" smtClean="0">
                <a:solidFill>
                  <a:schemeClr val="bg2">
                    <a:lumMod val="50000"/>
                  </a:schemeClr>
                </a:solidFill>
              </a:rPr>
              <a:t>    </a:t>
            </a:r>
            <a:r>
              <a:rPr lang="ru-RU" sz="3800" b="1" dirty="0" smtClean="0">
                <a:solidFill>
                  <a:schemeClr val="bg2">
                    <a:lumMod val="50000"/>
                  </a:schemeClr>
                </a:solidFill>
              </a:rPr>
              <a:t>В состав предоставляемого этим гражданам набора социальных услуг включаются:</a:t>
            </a:r>
          </a:p>
          <a:p>
            <a:r>
              <a:rPr lang="ru-RU" dirty="0" smtClean="0"/>
              <a:t>обеспечение в соответствии со стандартами медицинской помощи</a:t>
            </a:r>
            <a:br>
              <a:rPr lang="ru-RU" dirty="0" smtClean="0"/>
            </a:br>
            <a:r>
              <a:rPr lang="ru-RU" dirty="0" smtClean="0"/>
              <a:t>необходимыми лекарственными препаратами, медицинскими</a:t>
            </a:r>
            <a:br>
              <a:rPr lang="ru-RU" dirty="0" smtClean="0"/>
            </a:br>
            <a:r>
              <a:rPr lang="ru-RU" dirty="0" smtClean="0"/>
              <a:t>изделиями, специализированными продуктами лечебного питания</a:t>
            </a:r>
            <a:br>
              <a:rPr lang="ru-RU" dirty="0" smtClean="0"/>
            </a:br>
            <a:r>
              <a:rPr lang="ru-RU" dirty="0" smtClean="0"/>
              <a:t>для детей-инвалидов (перечень этих лекарств, медицинских</a:t>
            </a:r>
            <a:br>
              <a:rPr lang="ru-RU" dirty="0" smtClean="0"/>
            </a:br>
            <a:r>
              <a:rPr lang="ru-RU" dirty="0" smtClean="0"/>
              <a:t>изделий и продуктов питания утверждается Правительством</a:t>
            </a:r>
            <a:br>
              <a:rPr lang="ru-RU" dirty="0" smtClean="0"/>
            </a:br>
            <a:r>
              <a:rPr lang="ru-RU" dirty="0" smtClean="0"/>
              <a:t>Российской Федерации);</a:t>
            </a:r>
          </a:p>
          <a:p>
            <a:r>
              <a:rPr lang="ru-RU" dirty="0" smtClean="0"/>
              <a:t>предоставление при наличии медицинских показаний путевки на</a:t>
            </a:r>
            <a:br>
              <a:rPr lang="ru-RU" dirty="0" smtClean="0"/>
            </a:br>
            <a:r>
              <a:rPr lang="ru-RU" dirty="0" smtClean="0"/>
              <a:t>санаторно-курортное лечение, осуществляемое в целях</a:t>
            </a:r>
            <a:br>
              <a:rPr lang="ru-RU" dirty="0" smtClean="0"/>
            </a:br>
            <a:r>
              <a:rPr lang="ru-RU" dirty="0" smtClean="0"/>
              <a:t>профилактики основных заболеваний, в санаторно-курортные</a:t>
            </a:r>
            <a:br>
              <a:rPr lang="ru-RU" dirty="0" smtClean="0"/>
            </a:br>
            <a:r>
              <a:rPr lang="ru-RU" dirty="0" smtClean="0"/>
              <a:t>организации;</a:t>
            </a:r>
          </a:p>
          <a:p>
            <a:r>
              <a:rPr lang="ru-RU" dirty="0" smtClean="0"/>
              <a:t>бесплатный проезд на пригородном железнодорожном транспорте и</a:t>
            </a:r>
            <a:br>
              <a:rPr lang="ru-RU" dirty="0" smtClean="0"/>
            </a:br>
            <a:r>
              <a:rPr lang="ru-RU" dirty="0" smtClean="0"/>
              <a:t>междугородном транспорте к месту лечения и обратно.</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500042"/>
            <a:ext cx="7498080" cy="1143000"/>
          </a:xfrm>
        </p:spPr>
        <p:txBody>
          <a:bodyPr>
            <a:normAutofit fontScale="90000"/>
          </a:bodyPr>
          <a:lstStyle/>
          <a:p>
            <a:r>
              <a:rPr lang="ru-RU" sz="2700" b="1" dirty="0" smtClean="0"/>
              <a:t>Вопросы для обсуждения и закрепления прочитанного</a:t>
            </a:r>
            <a:r>
              <a:rPr lang="ru-RU" dirty="0" smtClean="0"/>
              <a:t/>
            </a:r>
            <a:br>
              <a:rPr lang="ru-RU" dirty="0" smtClean="0"/>
            </a:br>
            <a:endParaRPr lang="ru-RU" dirty="0"/>
          </a:p>
        </p:txBody>
      </p:sp>
      <p:sp>
        <p:nvSpPr>
          <p:cNvPr id="3" name="Содержимое 2"/>
          <p:cNvSpPr>
            <a:spLocks noGrp="1"/>
          </p:cNvSpPr>
          <p:nvPr>
            <p:ph idx="1"/>
          </p:nvPr>
        </p:nvSpPr>
        <p:spPr>
          <a:xfrm>
            <a:off x="1285852" y="1571612"/>
            <a:ext cx="7498080" cy="4800600"/>
          </a:xfrm>
        </p:spPr>
        <p:txBody>
          <a:bodyPr>
            <a:normAutofit lnSpcReduction="10000"/>
          </a:bodyPr>
          <a:lstStyle/>
          <a:p>
            <a:pPr lvl="0"/>
            <a:r>
              <a:rPr lang="ru-RU" sz="2000" dirty="0" smtClean="0"/>
              <a:t>Охарактеризуйте структуру финансовой системы. Каковы функции финансов?</a:t>
            </a:r>
          </a:p>
          <a:p>
            <a:pPr lvl="0"/>
            <a:r>
              <a:rPr lang="ru-RU" sz="2000" dirty="0" smtClean="0"/>
              <a:t>Перечислите статьи доходов и расходов госбюджета. Какие из них являются наиболее важными?</a:t>
            </a:r>
          </a:p>
          <a:p>
            <a:pPr lvl="0"/>
            <a:r>
              <a:rPr lang="ru-RU" sz="2000" dirty="0" smtClean="0"/>
              <a:t>Какие выплаты производятся из государственного бюджета?</a:t>
            </a:r>
          </a:p>
          <a:p>
            <a:pPr lvl="0"/>
            <a:r>
              <a:rPr lang="ru-RU" sz="2000" dirty="0" smtClean="0"/>
              <a:t>Что такое дефицит бюджета, каковы его причины?</a:t>
            </a:r>
          </a:p>
          <a:p>
            <a:pPr lvl="0"/>
            <a:r>
              <a:rPr lang="ru-RU" sz="2000" dirty="0" smtClean="0"/>
              <a:t>Какой характер носит налоговая система России - прогрессивный или регрессивный?</a:t>
            </a:r>
          </a:p>
          <a:p>
            <a:pPr lvl="0"/>
            <a:r>
              <a:rPr lang="ru-RU" sz="2000" dirty="0" smtClean="0"/>
              <a:t>Какими принципами необходимо руководствоваться при построении налоговой системы?</a:t>
            </a:r>
          </a:p>
          <a:p>
            <a:pPr lvl="0"/>
            <a:r>
              <a:rPr lang="ru-RU" sz="2000" dirty="0" smtClean="0"/>
              <a:t>Что может служить объектом налогообложения?</a:t>
            </a:r>
          </a:p>
          <a:p>
            <a:pPr lvl="0"/>
            <a:r>
              <a:rPr lang="ru-RU" sz="2000" dirty="0" smtClean="0"/>
              <a:t>Что такое налоговые вычеты?</a:t>
            </a:r>
          </a:p>
          <a:p>
            <a:pPr lvl="0"/>
            <a:r>
              <a:rPr lang="ru-RU" sz="2000" dirty="0" smtClean="0"/>
              <a:t>Какие категории населения имеют право на получение государственной социальной помощи?</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285728"/>
            <a:ext cx="7498080" cy="1143000"/>
          </a:xfrm>
        </p:spPr>
        <p:txBody>
          <a:bodyPr>
            <a:noAutofit/>
          </a:bodyPr>
          <a:lstStyle/>
          <a:p>
            <a:r>
              <a:rPr lang="ru-RU" sz="2400" dirty="0" smtClean="0"/>
              <a:t>Бюджетная система Российской Федерации основана на следующих</a:t>
            </a:r>
            <a:br>
              <a:rPr lang="ru-RU" sz="2400" dirty="0" smtClean="0"/>
            </a:br>
            <a:r>
              <a:rPr lang="ru-RU" sz="2400" dirty="0" smtClean="0"/>
              <a:t>принципах:</a:t>
            </a:r>
            <a:br>
              <a:rPr lang="ru-RU" sz="2400" dirty="0" smtClean="0"/>
            </a:br>
            <a:endParaRPr lang="ru-RU" sz="2400" dirty="0"/>
          </a:p>
        </p:txBody>
      </p:sp>
      <p:sp>
        <p:nvSpPr>
          <p:cNvPr id="3" name="Содержимое 2"/>
          <p:cNvSpPr>
            <a:spLocks noGrp="1"/>
          </p:cNvSpPr>
          <p:nvPr>
            <p:ph idx="1"/>
          </p:nvPr>
        </p:nvSpPr>
        <p:spPr>
          <a:xfrm>
            <a:off x="1357290" y="1428736"/>
            <a:ext cx="7498080" cy="5214974"/>
          </a:xfrm>
        </p:spPr>
        <p:txBody>
          <a:bodyPr>
            <a:normAutofit fontScale="40000" lnSpcReduction="20000"/>
          </a:bodyPr>
          <a:lstStyle/>
          <a:p>
            <a:pPr>
              <a:buNone/>
            </a:pPr>
            <a:r>
              <a:rPr lang="ru-RU" sz="4400" dirty="0" smtClean="0"/>
              <a:t>• единства бюджетной системы Российской Федерации;</a:t>
            </a:r>
          </a:p>
          <a:p>
            <a:pPr>
              <a:buNone/>
            </a:pPr>
            <a:r>
              <a:rPr lang="ru-RU" sz="4400" dirty="0" smtClean="0"/>
              <a:t>• разграничения доходов, расходов и источников финансирования дефицитов бюджетов между бюджетами бюджетной системы</a:t>
            </a:r>
            <a:br>
              <a:rPr lang="ru-RU" sz="4400" dirty="0" smtClean="0"/>
            </a:br>
            <a:r>
              <a:rPr lang="ru-RU" sz="4400" dirty="0" smtClean="0"/>
              <a:t>Российской Федерации;</a:t>
            </a:r>
          </a:p>
          <a:p>
            <a:pPr>
              <a:buNone/>
            </a:pPr>
            <a:r>
              <a:rPr lang="ru-RU" sz="4400" dirty="0" smtClean="0"/>
              <a:t>• самостоятельности бюджетов;</a:t>
            </a:r>
          </a:p>
          <a:p>
            <a:pPr>
              <a:buNone/>
            </a:pPr>
            <a:r>
              <a:rPr lang="ru-RU" sz="4400" dirty="0" smtClean="0"/>
              <a:t>• равенства бюджетных прав субъектов Российской Федерации,</a:t>
            </a:r>
            <a:br>
              <a:rPr lang="ru-RU" sz="4400" dirty="0" smtClean="0"/>
            </a:br>
            <a:r>
              <a:rPr lang="ru-RU" sz="4400" dirty="0" smtClean="0"/>
              <a:t>муниципальных образований;</a:t>
            </a:r>
          </a:p>
          <a:p>
            <a:pPr>
              <a:buNone/>
            </a:pPr>
            <a:r>
              <a:rPr lang="ru-RU" sz="4400" dirty="0" smtClean="0"/>
              <a:t>• полноты отражения доходов, расходов и источников</a:t>
            </a:r>
            <a:br>
              <a:rPr lang="ru-RU" sz="4400" dirty="0" smtClean="0"/>
            </a:br>
            <a:r>
              <a:rPr lang="ru-RU" sz="4400" dirty="0" smtClean="0"/>
              <a:t>финансирования дефицитов бюджетов;</a:t>
            </a:r>
          </a:p>
          <a:p>
            <a:pPr>
              <a:buNone/>
            </a:pPr>
            <a:r>
              <a:rPr lang="ru-RU" sz="4400" dirty="0" smtClean="0"/>
              <a:t>• сбалансированности бюджета;</a:t>
            </a:r>
          </a:p>
          <a:p>
            <a:pPr>
              <a:buNone/>
            </a:pPr>
            <a:r>
              <a:rPr lang="ru-RU" sz="4400" dirty="0" smtClean="0"/>
              <a:t>• эффективности использования бюджетных средств;</a:t>
            </a:r>
          </a:p>
          <a:p>
            <a:pPr>
              <a:buNone/>
            </a:pPr>
            <a:r>
              <a:rPr lang="ru-RU" sz="4400" dirty="0" smtClean="0"/>
              <a:t>• общего (совокупного) покрытия расходов бюджетов;</a:t>
            </a:r>
          </a:p>
          <a:p>
            <a:pPr>
              <a:buNone/>
            </a:pPr>
            <a:r>
              <a:rPr lang="ru-RU" sz="4400" dirty="0" smtClean="0"/>
              <a:t>• прозрачности (открытости);</a:t>
            </a:r>
          </a:p>
          <a:p>
            <a:pPr>
              <a:buNone/>
            </a:pPr>
            <a:r>
              <a:rPr lang="ru-RU" sz="4400" dirty="0" smtClean="0"/>
              <a:t>• достоверности бюджета;</a:t>
            </a:r>
          </a:p>
          <a:p>
            <a:pPr>
              <a:buNone/>
            </a:pPr>
            <a:r>
              <a:rPr lang="ru-RU" sz="4400" dirty="0" smtClean="0"/>
              <a:t>•  подведомственности расходов бюджетов;</a:t>
            </a:r>
          </a:p>
          <a:p>
            <a:pPr>
              <a:buNone/>
            </a:pPr>
            <a:r>
              <a:rPr lang="ru-RU" sz="4400" dirty="0" smtClean="0"/>
              <a:t>• единства кассы.</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500042"/>
            <a:ext cx="7498080" cy="1143000"/>
          </a:xfrm>
        </p:spPr>
        <p:txBody>
          <a:bodyPr>
            <a:normAutofit fontScale="90000"/>
          </a:bodyPr>
          <a:lstStyle/>
          <a:p>
            <a:r>
              <a:rPr lang="ru-RU" dirty="0" smtClean="0"/>
              <a:t>Бюджетная система Российской Федерации</a:t>
            </a:r>
            <a:br>
              <a:rPr lang="ru-RU" dirty="0" smtClean="0"/>
            </a:br>
            <a:endParaRPr lang="ru-RU" dirty="0"/>
          </a:p>
        </p:txBody>
      </p:sp>
      <p:pic>
        <p:nvPicPr>
          <p:cNvPr id="4" name="Содержимое 3" descr="Безымянный.png"/>
          <p:cNvPicPr>
            <a:picLocks noGrp="1" noChangeAspect="1"/>
          </p:cNvPicPr>
          <p:nvPr>
            <p:ph idx="1"/>
          </p:nvPr>
        </p:nvPicPr>
        <p:blipFill>
          <a:blip r:embed="rId2"/>
          <a:stretch>
            <a:fillRect/>
          </a:stretch>
        </p:blipFill>
        <p:spPr>
          <a:xfrm>
            <a:off x="928662" y="1428736"/>
            <a:ext cx="8001056" cy="485778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357166"/>
            <a:ext cx="7498080" cy="1143000"/>
          </a:xfrm>
        </p:spPr>
        <p:txBody>
          <a:bodyPr>
            <a:normAutofit fontScale="90000"/>
          </a:bodyPr>
          <a:lstStyle/>
          <a:p>
            <a:r>
              <a:rPr lang="ru-RU" dirty="0" smtClean="0"/>
              <a:t>Доходы бюджетов. Налоговая система Российской Федерации</a:t>
            </a:r>
            <a:br>
              <a:rPr lang="ru-RU" dirty="0" smtClean="0"/>
            </a:br>
            <a:endParaRPr lang="ru-RU" dirty="0"/>
          </a:p>
        </p:txBody>
      </p:sp>
      <p:sp>
        <p:nvSpPr>
          <p:cNvPr id="3" name="Содержимое 2"/>
          <p:cNvSpPr>
            <a:spLocks noGrp="1"/>
          </p:cNvSpPr>
          <p:nvPr>
            <p:ph idx="1"/>
          </p:nvPr>
        </p:nvSpPr>
        <p:spPr>
          <a:xfrm>
            <a:off x="1142976" y="1447800"/>
            <a:ext cx="7790712" cy="5267348"/>
          </a:xfrm>
        </p:spPr>
        <p:txBody>
          <a:bodyPr>
            <a:normAutofit fontScale="55000" lnSpcReduction="20000"/>
          </a:bodyPr>
          <a:lstStyle/>
          <a:p>
            <a:r>
              <a:rPr lang="ru-RU" sz="3800" b="1" dirty="0" smtClean="0">
                <a:solidFill>
                  <a:schemeClr val="accent3">
                    <a:lumMod val="75000"/>
                  </a:schemeClr>
                </a:solidFill>
              </a:rPr>
              <a:t>Налог </a:t>
            </a:r>
            <a:r>
              <a:rPr lang="ru-RU" sz="3800" dirty="0" smtClean="0"/>
              <a:t>– это обязательный, индивидуально безвозмездный платеж, взимаемый с организаций и физических лиц в форме денежных средств в целях финансового обеспечения деятельности государства и (или) муниципальных образований.</a:t>
            </a:r>
          </a:p>
          <a:p>
            <a:r>
              <a:rPr lang="ru-RU" sz="3800" dirty="0" smtClean="0"/>
              <a:t> </a:t>
            </a:r>
            <a:r>
              <a:rPr lang="ru-RU" sz="3800" b="1" dirty="0" smtClean="0">
                <a:solidFill>
                  <a:schemeClr val="accent3">
                    <a:lumMod val="75000"/>
                  </a:schemeClr>
                </a:solidFill>
              </a:rPr>
              <a:t>Сбор</a:t>
            </a:r>
            <a:r>
              <a:rPr lang="ru-RU" sz="3800" dirty="0" smtClean="0"/>
              <a:t> – обязательный взнос, взимаемый с организаций и физических лиц, уплата которого является одним из условий совершения в отношении плательщиков сборов тех или иных действий со стороны государственных органов или органов местного самоуправления, включая предоставление определенных прав или выдачу разрешений (лицензий), либо уплата которого необходима для ведения на определенной территории отдельных видов.</a:t>
            </a:r>
          </a:p>
          <a:p>
            <a:r>
              <a:rPr lang="ru-RU" sz="3800" dirty="0" smtClean="0"/>
              <a:t>В Российской Федерации различаются </a:t>
            </a:r>
            <a:r>
              <a:rPr lang="ru-RU" sz="3800" b="1" i="1" dirty="0" smtClean="0">
                <a:solidFill>
                  <a:schemeClr val="accent3">
                    <a:lumMod val="75000"/>
                  </a:schemeClr>
                </a:solidFill>
              </a:rPr>
              <a:t>федеральные</a:t>
            </a:r>
            <a:r>
              <a:rPr lang="ru-RU" sz="3800" dirty="0" smtClean="0"/>
              <a:t> налоги и сборы,</a:t>
            </a:r>
            <a:br>
              <a:rPr lang="ru-RU" sz="3800" dirty="0" smtClean="0"/>
            </a:br>
            <a:r>
              <a:rPr lang="ru-RU" sz="3800" b="1" i="1" dirty="0" smtClean="0">
                <a:solidFill>
                  <a:schemeClr val="accent3">
                    <a:lumMod val="75000"/>
                  </a:schemeClr>
                </a:solidFill>
              </a:rPr>
              <a:t>региональные</a:t>
            </a:r>
            <a:r>
              <a:rPr lang="ru-RU" sz="3800" dirty="0" smtClean="0"/>
              <a:t> налоги, </a:t>
            </a:r>
            <a:r>
              <a:rPr lang="ru-RU" sz="3800" b="1" i="1" dirty="0" smtClean="0">
                <a:solidFill>
                  <a:schemeClr val="accent3">
                    <a:lumMod val="75000"/>
                  </a:schemeClr>
                </a:solidFill>
              </a:rPr>
              <a:t>местные</a:t>
            </a:r>
            <a:r>
              <a:rPr lang="ru-RU" sz="3800" dirty="0" smtClean="0"/>
              <a:t> налоги и сборы</a:t>
            </a:r>
            <a:r>
              <a:rPr lang="ru-RU" dirty="0" smtClean="0"/>
              <a:t/>
            </a:r>
            <a:br>
              <a:rPr lang="ru-RU" dirty="0" smtClean="0"/>
            </a:br>
            <a:r>
              <a:rPr lang="ru-RU" dirty="0" smtClean="0"/>
              <a:t>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357166"/>
            <a:ext cx="7498080" cy="1143000"/>
          </a:xfrm>
        </p:spPr>
        <p:txBody>
          <a:bodyPr>
            <a:normAutofit fontScale="90000"/>
          </a:bodyPr>
          <a:lstStyle/>
          <a:p>
            <a:r>
              <a:rPr lang="ru-RU" dirty="0" smtClean="0"/>
              <a:t>К федеральным налогам и сборам относятся:</a:t>
            </a:r>
            <a:br>
              <a:rPr lang="ru-RU" dirty="0" smtClean="0"/>
            </a:br>
            <a:endParaRPr lang="ru-RU" dirty="0"/>
          </a:p>
        </p:txBody>
      </p:sp>
      <p:sp>
        <p:nvSpPr>
          <p:cNvPr id="3" name="Содержимое 2"/>
          <p:cNvSpPr>
            <a:spLocks noGrp="1"/>
          </p:cNvSpPr>
          <p:nvPr>
            <p:ph idx="1"/>
          </p:nvPr>
        </p:nvSpPr>
        <p:spPr>
          <a:xfrm>
            <a:off x="1214414" y="1447800"/>
            <a:ext cx="7719274" cy="5053034"/>
          </a:xfrm>
        </p:spPr>
        <p:txBody>
          <a:bodyPr>
            <a:normAutofit fontScale="92500" lnSpcReduction="20000"/>
          </a:bodyPr>
          <a:lstStyle/>
          <a:p>
            <a:pPr>
              <a:buNone/>
            </a:pPr>
            <a:r>
              <a:rPr lang="ru-RU" dirty="0" smtClean="0"/>
              <a:t>• налог на добавленную стоимость;</a:t>
            </a:r>
          </a:p>
          <a:p>
            <a:pPr>
              <a:buNone/>
            </a:pPr>
            <a:r>
              <a:rPr lang="ru-RU" dirty="0" smtClean="0"/>
              <a:t>• акцизы;</a:t>
            </a:r>
          </a:p>
          <a:p>
            <a:pPr>
              <a:buNone/>
            </a:pPr>
            <a:r>
              <a:rPr lang="ru-RU" dirty="0" smtClean="0"/>
              <a:t>• налог на доходы физических лиц;</a:t>
            </a:r>
          </a:p>
          <a:p>
            <a:pPr>
              <a:buNone/>
            </a:pPr>
            <a:r>
              <a:rPr lang="ru-RU" dirty="0" smtClean="0"/>
              <a:t>• налог на прибыль организаций;</a:t>
            </a:r>
          </a:p>
          <a:p>
            <a:pPr>
              <a:buNone/>
            </a:pPr>
            <a:r>
              <a:rPr lang="ru-RU" dirty="0" smtClean="0"/>
              <a:t>• налог на добычу полезных ископаемых;</a:t>
            </a:r>
          </a:p>
          <a:p>
            <a:pPr>
              <a:buNone/>
            </a:pPr>
            <a:r>
              <a:rPr lang="ru-RU" dirty="0" smtClean="0"/>
              <a:t>• водный налог;</a:t>
            </a:r>
          </a:p>
          <a:p>
            <a:pPr>
              <a:buNone/>
            </a:pPr>
            <a:r>
              <a:rPr lang="ru-RU" dirty="0" smtClean="0"/>
              <a:t>• сборы за пользование объектами животного мира и за пользование объектами водных биологических ресурсов;</a:t>
            </a:r>
          </a:p>
          <a:p>
            <a:pPr>
              <a:buNone/>
            </a:pPr>
            <a:r>
              <a:rPr lang="ru-RU" dirty="0" smtClean="0"/>
              <a:t>• государственная пошлина.</a:t>
            </a:r>
            <a:br>
              <a:rPr lang="ru-RU" dirty="0" smtClean="0"/>
            </a:b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357166"/>
            <a:ext cx="7498080" cy="1143000"/>
          </a:xfrm>
        </p:spPr>
        <p:txBody>
          <a:bodyPr>
            <a:normAutofit fontScale="90000"/>
          </a:bodyPr>
          <a:lstStyle/>
          <a:p>
            <a:r>
              <a:rPr lang="ru-RU" dirty="0" smtClean="0"/>
              <a:t>К региональным налогам относятся:</a:t>
            </a:r>
            <a:br>
              <a:rPr lang="ru-RU" dirty="0" smtClean="0"/>
            </a:br>
            <a:endParaRPr lang="ru-RU" dirty="0"/>
          </a:p>
        </p:txBody>
      </p:sp>
      <p:sp>
        <p:nvSpPr>
          <p:cNvPr id="3" name="Содержимое 2"/>
          <p:cNvSpPr>
            <a:spLocks noGrp="1"/>
          </p:cNvSpPr>
          <p:nvPr>
            <p:ph idx="1"/>
          </p:nvPr>
        </p:nvSpPr>
        <p:spPr>
          <a:xfrm>
            <a:off x="1285852" y="1571612"/>
            <a:ext cx="7498080" cy="4800600"/>
          </a:xfrm>
        </p:spPr>
        <p:txBody>
          <a:bodyPr/>
          <a:lstStyle/>
          <a:p>
            <a:pPr>
              <a:buNone/>
            </a:pPr>
            <a:r>
              <a:rPr lang="ru-RU" dirty="0" smtClean="0"/>
              <a:t>• налог на имущество организаций;</a:t>
            </a:r>
          </a:p>
          <a:p>
            <a:pPr>
              <a:buNone/>
            </a:pPr>
            <a:r>
              <a:rPr lang="ru-RU" dirty="0" smtClean="0"/>
              <a:t>• налог на игорный бизнес;</a:t>
            </a:r>
          </a:p>
          <a:p>
            <a:pPr>
              <a:buNone/>
            </a:pPr>
            <a:r>
              <a:rPr lang="ru-RU" dirty="0" smtClean="0"/>
              <a:t>• транспортный налог.</a:t>
            </a:r>
            <a:br>
              <a:rPr lang="ru-RU" dirty="0" smtClean="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428604"/>
            <a:ext cx="7498080" cy="1143000"/>
          </a:xfrm>
        </p:spPr>
        <p:txBody>
          <a:bodyPr>
            <a:normAutofit fontScale="90000"/>
          </a:bodyPr>
          <a:lstStyle/>
          <a:p>
            <a:r>
              <a:rPr lang="ru-RU" dirty="0" smtClean="0"/>
              <a:t>К местным налогам и сборам относятся:</a:t>
            </a:r>
            <a:br>
              <a:rPr lang="ru-RU" dirty="0" smtClean="0"/>
            </a:br>
            <a:endParaRPr lang="ru-RU" dirty="0"/>
          </a:p>
        </p:txBody>
      </p:sp>
      <p:sp>
        <p:nvSpPr>
          <p:cNvPr id="3" name="Содержимое 2"/>
          <p:cNvSpPr>
            <a:spLocks noGrp="1"/>
          </p:cNvSpPr>
          <p:nvPr>
            <p:ph idx="1"/>
          </p:nvPr>
        </p:nvSpPr>
        <p:spPr>
          <a:xfrm>
            <a:off x="1357290" y="1500174"/>
            <a:ext cx="7498080" cy="4800600"/>
          </a:xfrm>
        </p:spPr>
        <p:txBody>
          <a:bodyPr/>
          <a:lstStyle/>
          <a:p>
            <a:pPr>
              <a:buNone/>
            </a:pPr>
            <a:r>
              <a:rPr lang="ru-RU" dirty="0" smtClean="0"/>
              <a:t>• земельный налог;</a:t>
            </a:r>
          </a:p>
          <a:p>
            <a:pPr>
              <a:buNone/>
            </a:pPr>
            <a:r>
              <a:rPr lang="ru-RU" dirty="0" smtClean="0"/>
              <a:t>• налог на имущество физических лиц;</a:t>
            </a:r>
          </a:p>
          <a:p>
            <a:pPr>
              <a:buNone/>
            </a:pPr>
            <a:r>
              <a:rPr lang="ru-RU" dirty="0" smtClean="0"/>
              <a:t>• торговый сбор.</a:t>
            </a:r>
            <a:br>
              <a:rPr lang="ru-RU"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307</TotalTime>
  <Words>1427</Words>
  <PresentationFormat>Экран (4:3)</PresentationFormat>
  <Paragraphs>198</Paragraphs>
  <Slides>39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Солнцестояние</vt:lpstr>
      <vt:lpstr>Тема 5. Финансы государства (региона, муниципалитета), налоги, социальное обеспечение граждан. Налогообложение, финансовая поддержка сельхозпроизводителей </vt:lpstr>
      <vt:lpstr>Цель:</vt:lpstr>
      <vt:lpstr>Бюджетная и налоговая системы в Российской Федерации (федеральный, региональный, местный уровни) </vt:lpstr>
      <vt:lpstr>Бюджетная система Российской Федерации основана на следующих принципах: </vt:lpstr>
      <vt:lpstr>Бюджетная система Российской Федерации </vt:lpstr>
      <vt:lpstr>Доходы бюджетов. Налоговая система Российской Федерации </vt:lpstr>
      <vt:lpstr>К федеральным налогам и сборам относятся: </vt:lpstr>
      <vt:lpstr>К региональным налогам относятся: </vt:lpstr>
      <vt:lpstr>К местным налогам и сборам относятся: </vt:lpstr>
      <vt:lpstr>Налог считается установленным лишь в том случае, когда определены налогоплательщики и элементы налогообложения, а именно: </vt:lpstr>
      <vt:lpstr>Слайд 11</vt:lpstr>
      <vt:lpstr>Структура доходов федерального бюджета </vt:lpstr>
      <vt:lpstr>Расходы бюджетов. Основные направления финансирования государственных, региональных и местных расходов </vt:lpstr>
      <vt:lpstr>Показатели фактических расходов федерального бюджета в 2015 году по сравнению с плановыми </vt:lpstr>
      <vt:lpstr>Дефицит и профицит бюджета. Государственный долг </vt:lpstr>
      <vt:lpstr>Внебюджетные фонды. Страховые взносы </vt:lpstr>
      <vt:lpstr>Слайд 17</vt:lpstr>
      <vt:lpstr>Налогообложение граждан и организаций </vt:lpstr>
      <vt:lpstr>Слайд 19</vt:lpstr>
      <vt:lpstr>Основные обязанности налогоплательщиков: </vt:lpstr>
      <vt:lpstr>Виды налогов. Прямые и косвенные налоги. </vt:lpstr>
      <vt:lpstr>Налог на доходы физических лиц </vt:lpstr>
      <vt:lpstr>Налоговые вычеты: </vt:lpstr>
      <vt:lpstr>Слайд 24</vt:lpstr>
      <vt:lpstr> </vt:lpstr>
      <vt:lpstr>Социальное обеспечение граждан в Российской Федерации </vt:lpstr>
      <vt:lpstr>Категории социально незащищенных граждан: </vt:lpstr>
      <vt:lpstr>Обязательное социальное страхование </vt:lpstr>
      <vt:lpstr>Основными принципами осуществления обязательного социального страхования являются: </vt:lpstr>
      <vt:lpstr>Субъекты ОСС:</vt:lpstr>
      <vt:lpstr>Виды социальных рисков:</vt:lpstr>
      <vt:lpstr>Страховым обеспечением по отдельным видам ОСС являются: </vt:lpstr>
      <vt:lpstr>Государственная поддержка граждан, имеющих детей   </vt:lpstr>
      <vt:lpstr>Социальная поддержка безработных граждан </vt:lpstr>
      <vt:lpstr>Государство гарантирует безработным: </vt:lpstr>
      <vt:lpstr>Государственная социальная помощь </vt:lpstr>
      <vt:lpstr>Слайд 37</vt:lpstr>
      <vt:lpstr>Слайд 38</vt:lpstr>
      <vt:lpstr>Вопросы для обсуждения и закрепления прочитанного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1.5 «Финансы государства (региона, муниципалитета), налоги, социальное обеспечение граждан. Налогообложение, финансовая поддержка сельхозпроизводителей». </dc:title>
  <dc:creator>us</dc:creator>
  <cp:lastModifiedBy>us</cp:lastModifiedBy>
  <cp:revision>55</cp:revision>
  <dcterms:created xsi:type="dcterms:W3CDTF">2018-02-07T18:40:17Z</dcterms:created>
  <dcterms:modified xsi:type="dcterms:W3CDTF">2018-12-19T07:10:21Z</dcterms:modified>
</cp:coreProperties>
</file>