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74" r:id="rId3"/>
    <p:sldId id="257" r:id="rId4"/>
    <p:sldId id="258" r:id="rId5"/>
    <p:sldId id="276" r:id="rId6"/>
    <p:sldId id="260" r:id="rId7"/>
    <p:sldId id="275" r:id="rId8"/>
    <p:sldId id="277" r:id="rId9"/>
    <p:sldId id="278" r:id="rId10"/>
    <p:sldId id="280" r:id="rId11"/>
    <p:sldId id="281" r:id="rId12"/>
    <p:sldId id="283" r:id="rId13"/>
    <p:sldId id="269" r:id="rId14"/>
    <p:sldId id="270" r:id="rId15"/>
    <p:sldId id="271" r:id="rId16"/>
    <p:sldId id="28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692696"/>
            <a:ext cx="7632848" cy="5149552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Т. Л. Коновалова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Основы внешнеэкономической деятельности</a:t>
            </a: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Часть 2.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Контракты в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международной торговле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Лекция 3. Международные расчеты и валютно-финансовые операции во внешней торговле</a:t>
            </a: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836712"/>
            <a:ext cx="7498080" cy="5411688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Достоинством инкассовой формы расчетов для экспортёра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является гарантия того, что импортёр не получит в свое распоряжение поставленные товары до тех пор, пока не оплатит поставку. Эта гарантия обусловлена тем, что товарораспорядительные документы выдаются импортёру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только после их оплаты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Преимущества инкассовой формы расчетов для импортёра: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происходит оплата действительно поставленных товаров;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отличие от аккредитивной формы не отвлекаются средства из оборота на предварительное депонирование;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импортёр сохраняет право на отгруженные товары до осуществления платежа или акцепта тратт.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-171400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Схема аккредитивной формы расчетов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през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1052736"/>
            <a:ext cx="7416824" cy="2429214"/>
          </a:xfrm>
        </p:spPr>
      </p:pic>
      <p:pic>
        <p:nvPicPr>
          <p:cNvPr id="5" name="Рисунок 4" descr="през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19672" y="3861048"/>
            <a:ext cx="6963747" cy="2314898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484784"/>
            <a:ext cx="749808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7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Аккредитивная форма расчетов 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позволяет соблюдать интересы и Импортёра, и Экспортёра несмотря на то, что, как правило, интересы сторон сделки абсолютно разные.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87624" y="3212976"/>
          <a:ext cx="7643364" cy="256497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547788"/>
                <a:gridCol w="2547788"/>
                <a:gridCol w="2547788"/>
              </a:tblGrid>
              <a:tr h="6020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/>
                          <a:ea typeface="MS Mincho"/>
                          <a:cs typeface="Times New Roman"/>
                        </a:rPr>
                        <a:t>Экспортёр</a:t>
                      </a:r>
                      <a:endParaRPr lang="ru-RU" sz="1400" dirty="0">
                        <a:latin typeface="Calibri"/>
                        <a:ea typeface="MS Mincho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MS Mincho"/>
                          <a:cs typeface="Times New Roman"/>
                        </a:rPr>
                        <a:t>Заинтересован, чтобы:</a:t>
                      </a:r>
                      <a:endParaRPr lang="ru-RU" sz="14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latin typeface="Times New Roman"/>
                          <a:ea typeface="MS Mincho"/>
                          <a:cs typeface="Times New Roman"/>
                        </a:rPr>
                        <a:t>Импортёр</a:t>
                      </a:r>
                      <a:endParaRPr lang="ru-RU" sz="1400">
                        <a:latin typeface="Calibri"/>
                        <a:ea typeface="MS Mincho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MS Mincho"/>
                          <a:cs typeface="Times New Roman"/>
                        </a:rPr>
                        <a:t>Заинтересован, чтобы:</a:t>
                      </a:r>
                      <a:endParaRPr lang="ru-RU" sz="14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20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MS Mincho"/>
                          <a:cs typeface="Times New Roman"/>
                        </a:rPr>
                        <a:t>- платеж должен быть проведён как можно раньше</a:t>
                      </a:r>
                      <a:endParaRPr lang="ru-RU" sz="14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MS Mincho"/>
                          <a:cs typeface="Times New Roman"/>
                        </a:rPr>
                        <a:t>Данному требованию соответствует аккредитив с отсрочкой платежа</a:t>
                      </a:r>
                      <a:endParaRPr lang="ru-RU" sz="14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MS Mincho"/>
                          <a:cs typeface="Times New Roman"/>
                        </a:rPr>
                        <a:t>- платёж должен быть проведен как можно позже</a:t>
                      </a:r>
                      <a:endParaRPr lang="ru-RU" sz="14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841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MS Mincho"/>
                          <a:cs typeface="Times New Roman"/>
                        </a:rPr>
                        <a:t>- платёж, по возможности, должен быть сопровождён банковской гарантией</a:t>
                      </a:r>
                      <a:endParaRPr lang="ru-RU" sz="14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MS Mincho"/>
                          <a:cs typeface="Times New Roman"/>
                        </a:rPr>
                        <a:t>Данному требованию соответствует простой вариант аккредитива</a:t>
                      </a:r>
                      <a:endParaRPr lang="ru-RU" sz="14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MS Mincho"/>
                          <a:cs typeface="Times New Roman"/>
                        </a:rPr>
                        <a:t>- риск </a:t>
                      </a:r>
                      <a:r>
                        <a:rPr lang="ru-RU" sz="1600" dirty="0" err="1">
                          <a:latin typeface="Times New Roman"/>
                          <a:ea typeface="MS Mincho"/>
                          <a:cs typeface="Times New Roman"/>
                        </a:rPr>
                        <a:t>непоставки</a:t>
                      </a:r>
                      <a:r>
                        <a:rPr lang="ru-RU" sz="1600" dirty="0">
                          <a:latin typeface="Times New Roman"/>
                          <a:ea typeface="MS Mincho"/>
                          <a:cs typeface="Times New Roman"/>
                        </a:rPr>
                        <a:t> или недобросовестной поставки должен быть исключён</a:t>
                      </a:r>
                      <a:endParaRPr lang="ru-RU" sz="14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332656"/>
            <a:ext cx="7674056" cy="5915744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SWIFT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 – это система межбанковских переводов, функционал которой определен правилами и стандартами, одинаковыми для всех ее участников. Общепринятый набор правил обеспечивает максимально быстрый перевод денежных средств в любую точку мира с минимальными комиссиями. Операции осуществляются с использованием специальных корреспондентских счетов в иностранных банках.</a:t>
            </a:r>
          </a:p>
          <a:p>
            <a:pPr algn="just"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SWIFT 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представляет собой свод договоренностей о взаимодействии банковских учреждений в различных странах мира для осуществления денежных переводов между счетами своих клиентов.</a:t>
            </a:r>
            <a:endParaRPr lang="en-US" sz="9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Банковская система SWIFT широко востребована во всем мире, благодаря высокой точности и безопасности доставки средств за счет использования 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буквенно-циферного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метода шифрования пользовательских данных и информации о транзакциях. Средства доставляются в срок от 1 до 7 дней.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перевод Свифт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548680"/>
            <a:ext cx="8100392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s://znaemdengi.ru/wp-content/uploads/2019/01/sistema-cvift-chto-jeto-takoe-5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404664"/>
            <a:ext cx="7776864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Контрольные вопросы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484784"/>
            <a:ext cx="7498080" cy="4800600"/>
          </a:xfrm>
        </p:spPr>
        <p:txBody>
          <a:bodyPr>
            <a:normAutofit fontScale="70000" lnSpcReduction="20000"/>
          </a:bodyPr>
          <a:lstStyle/>
          <a:p>
            <a:pPr marL="595313" lvl="0" indent="-328613" algn="just">
              <a:buFont typeface="+mj-lt"/>
              <a:buAutoNum type="arabicPeriod"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Как происходило развитие международных валютных отношений? Что такое международная валютная система?</a:t>
            </a:r>
          </a:p>
          <a:p>
            <a:pPr marL="595313" lvl="0" indent="-328613" algn="just">
              <a:buFont typeface="+mj-lt"/>
              <a:buAutoNum type="arabicPeriod"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Что понимается под валютным курсом?</a:t>
            </a:r>
          </a:p>
          <a:p>
            <a:pPr marL="595313" lvl="0" indent="-328613" algn="just">
              <a:buFont typeface="+mj-lt"/>
              <a:buAutoNum type="arabicPeriod"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Дайте определение международных расчетов. В чем их отличие от внутренних расчетов по сделкам купли/продажи?</a:t>
            </a:r>
          </a:p>
          <a:p>
            <a:pPr marL="595313" lvl="0" indent="-328613" algn="just">
              <a:buFont typeface="+mj-lt"/>
              <a:buAutoNum type="arabicPeriod"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Чем определяется выбор формы международных расчетов?</a:t>
            </a:r>
          </a:p>
          <a:p>
            <a:pPr marL="595313" lvl="0" indent="-328613" algn="just">
              <a:buFont typeface="+mj-lt"/>
              <a:buAutoNum type="arabicPeriod"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Проведите сравнение инкассовой и аккредитивной форм расчетов. В чем их плюсы и минусы?</a:t>
            </a:r>
          </a:p>
          <a:p>
            <a:pPr marL="595313" lvl="0" indent="-328613" algn="just">
              <a:buFont typeface="+mj-lt"/>
              <a:buAutoNum type="arabicPeriod"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Что представляет собой система СВИФТ и какова ее роль в международных расчетах?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Содержание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1628800"/>
            <a:ext cx="7498080" cy="4800600"/>
          </a:xfrm>
        </p:spPr>
        <p:txBody>
          <a:bodyPr/>
          <a:lstStyle/>
          <a:p>
            <a:pPr lvl="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Международные расчеты и их виды.</a:t>
            </a:r>
          </a:p>
          <a:p>
            <a:pPr lvl="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Формы международных платежей.</a:t>
            </a:r>
          </a:p>
          <a:p>
            <a:pPr lvl="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Валютно-финансовые операции во внешней торговле.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692696"/>
            <a:ext cx="7674056" cy="5699720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Международные расчеты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организация и регулирование платежей по денежным требованиям и обязательствам в валюте, возникающих на основе экономических, политических, культурных, научно-технических отношений между государствами, юридическими и физическими лицами, находящимися на территории разных стран.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Они выступают как повседневная деятельность банков, производящих расчеты с зарубежными странами на основе выработанных и принятых в большинстве стран мира условий, норм и порядка осуществления расчетов.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основном расчеты осуществляются в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безналичной форме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путем установления корреспондентских отношений между банками разных стран.</a:t>
            </a:r>
          </a:p>
          <a:p>
            <a:pPr algn="just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Ностро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счета данного банка в других банках.</a:t>
            </a:r>
          </a:p>
          <a:p>
            <a:pPr algn="just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Лоро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счета других банков в данном банке.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764704"/>
            <a:ext cx="7498080" cy="5256584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Средства расчетов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чек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вексель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банковская тратта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переводы - почтовое или телеграфное/телексное платежное поручение, платежное поручение по системе СВИФТ, международное платежное поручение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Способы платежа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инкассо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аккредитив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авансовый платеж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платежи по открытому счету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платеж сразу после отгрузки товара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476672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Формы платежей в договорах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412776"/>
            <a:ext cx="7498080" cy="5221560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ru-RU" sz="4200" b="1" i="1" dirty="0" smtClean="0">
                <a:latin typeface="Times New Roman" pitchFamily="18" charset="0"/>
                <a:cs typeface="Times New Roman" pitchFamily="18" charset="0"/>
              </a:rPr>
              <a:t>кредитная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- стороны договариваются о поставке товара в такой-то срок и об оплате поставленного товара через определенное время</a:t>
            </a:r>
          </a:p>
          <a:p>
            <a:pPr lvl="0"/>
            <a:r>
              <a:rPr lang="ru-RU" sz="4200" b="1" i="1" dirty="0" smtClean="0">
                <a:latin typeface="Times New Roman" pitchFamily="18" charset="0"/>
                <a:cs typeface="Times New Roman" pitchFamily="18" charset="0"/>
              </a:rPr>
              <a:t>наличная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- стороны договариваются, что платеж должен предшествовать или следовать за поставкой товара</a:t>
            </a:r>
          </a:p>
          <a:p>
            <a:pPr lvl="0"/>
            <a:r>
              <a:rPr lang="ru-RU" sz="4200" b="1" i="1" dirty="0" smtClean="0">
                <a:latin typeface="Times New Roman" pitchFamily="18" charset="0"/>
                <a:cs typeface="Times New Roman" pitchFamily="18" charset="0"/>
              </a:rPr>
              <a:t>чеком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- покупатель выписывает на имя продавца денежный документ (чек) установленной формы, содержащий безусловный приказ банку и выплате держателю чека указанной в нем суммы</a:t>
            </a:r>
          </a:p>
          <a:p>
            <a:pPr lvl="0"/>
            <a:r>
              <a:rPr lang="ru-RU" sz="4200" b="1" i="1" dirty="0" smtClean="0">
                <a:latin typeface="Times New Roman" pitchFamily="18" charset="0"/>
                <a:cs typeface="Times New Roman" pitchFamily="18" charset="0"/>
              </a:rPr>
              <a:t>аккредитив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- покупатель открывает в банке продавца свой специальный счет, платежи с которого банк осуществляет в соответствии с приказом покупателя</a:t>
            </a:r>
          </a:p>
          <a:p>
            <a:pPr lvl="0"/>
            <a:r>
              <a:rPr lang="ru-RU" sz="4200" b="1" i="1" dirty="0" smtClean="0">
                <a:latin typeface="Times New Roman" pitchFamily="18" charset="0"/>
                <a:cs typeface="Times New Roman" pitchFamily="18" charset="0"/>
              </a:rPr>
              <a:t>инкассо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- форма платежа, обратная аккредитиву: платеж осуществляется против документов (чаще всего </a:t>
            </a:r>
            <a:r>
              <a:rPr lang="ru-RU" sz="4200" i="1" dirty="0" smtClean="0">
                <a:latin typeface="Times New Roman" pitchFamily="18" charset="0"/>
                <a:cs typeface="Times New Roman" pitchFamily="18" charset="0"/>
              </a:rPr>
              <a:t>товаросопроводительных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0"/>
            <a:r>
              <a:rPr lang="ru-RU" sz="4200" b="1" i="1" dirty="0" smtClean="0">
                <a:latin typeface="Times New Roman" pitchFamily="18" charset="0"/>
                <a:cs typeface="Times New Roman" pitchFamily="18" charset="0"/>
              </a:rPr>
              <a:t>банковский перевод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- поручение клиента своему банку выплатить сумму денег получателю с указанием способа возмещения выплаченной суммы.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692696"/>
            <a:ext cx="7498080" cy="48006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Форма расчетов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- это компромисс сторон, учитывающий экономические позиции контрагентов. Некоторые формы более выгодны экспортеру, другие - импортеру.</a:t>
            </a:r>
          </a:p>
          <a:p>
            <a:pPr algn="just">
              <a:buNone/>
            </a:pP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Выбор формы расчетов зависит от:</a:t>
            </a:r>
          </a:p>
          <a:p>
            <a:pPr lvl="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экономических позиций контрагентов</a:t>
            </a:r>
          </a:p>
          <a:p>
            <a:pPr lvl="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степени доверия друг к другу</a:t>
            </a:r>
          </a:p>
          <a:p>
            <a:pPr lvl="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экономической конъюнктуры</a:t>
            </a:r>
          </a:p>
          <a:p>
            <a:pPr lvl="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вида товара</a:t>
            </a:r>
          </a:p>
          <a:p>
            <a:pPr lvl="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уровня спроса и предложения на товар</a:t>
            </a:r>
          </a:p>
          <a:p>
            <a:pPr lvl="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кредитных отношений и др.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052736"/>
            <a:ext cx="7602048" cy="5195664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Инкассо (инкассирование)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это банковская операция, при проведении которой банк по поручению экспортера получает от импортера платёж за отгруженные в его адрес товары или оказанные услуги и зачисляет полученные средства на счёт экспортёра.</a:t>
            </a:r>
          </a:p>
          <a:p>
            <a:pPr lvl="0" algn="just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чистое инкассо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инкассирование финансовых документов (переводного векселя, чека и т.п.), не сопровождаемых коммерческими документами.</a:t>
            </a:r>
          </a:p>
          <a:p>
            <a:pPr lvl="0" algn="just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документарное инкассо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инкассирование финансовых документов, сопровождаемых коммерческими документами (счетами, транспортными и страховыми документам и т.д.), либо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инкассирование коммерческих документов, не сопровождаемых финансовыми документами.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Условная схема внешнеторговой операции при инкассовой форме расчетов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рпоуенш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1700808"/>
            <a:ext cx="7978260" cy="391553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Недостатки инкассовой формы расчета для экспортёра (продавца):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разрыв по времени (неопределенность даты платежа)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курсовые потери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отсутствие гарантии платежа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продавец не защищен от политических, коммерческих и других рисков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банк - стопроцентный финансовый посредник.</a:t>
            </a:r>
          </a:p>
          <a:p>
            <a:pPr>
              <a:buNone/>
            </a:pP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Способы преодоления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телеграфное инкассо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банковская гарантия.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Расчеты в форме инкассо позволяют банкам контролировать своевременность получения платежа, однако банки, как правило, не имеют рычагов реального воздействия на импортера с целью ускорить оплату (акцепт) документов.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363</TotalTime>
  <Words>735</Words>
  <Application>Microsoft Office PowerPoint</Application>
  <PresentationFormat>Экран (4:3)</PresentationFormat>
  <Paragraphs>90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Солнцестояние</vt:lpstr>
      <vt:lpstr>Слайд 1</vt:lpstr>
      <vt:lpstr>Содержание</vt:lpstr>
      <vt:lpstr>Слайд 3</vt:lpstr>
      <vt:lpstr>Слайд 4</vt:lpstr>
      <vt:lpstr>Формы платежей в договорах </vt:lpstr>
      <vt:lpstr>Слайд 6</vt:lpstr>
      <vt:lpstr>Слайд 7</vt:lpstr>
      <vt:lpstr>Условная схема внешнеторговой операции при инкассовой форме расчетов</vt:lpstr>
      <vt:lpstr>Недостатки инкассовой формы расчета для экспортёра (продавца): </vt:lpstr>
      <vt:lpstr>Слайд 10</vt:lpstr>
      <vt:lpstr>Схема аккредитивной формы расчетов</vt:lpstr>
      <vt:lpstr>Аккредитивная форма расчетов позволяет соблюдать интересы и Импортёра, и Экспортёра несмотря на то, что, как правило, интересы сторон сделки абсолютно разные. </vt:lpstr>
      <vt:lpstr>Слайд 13</vt:lpstr>
      <vt:lpstr>Слайд 14</vt:lpstr>
      <vt:lpstr>Слайд 15</vt:lpstr>
      <vt:lpstr>Контрольные вопросы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Международные расчеты и валютно-финансовые операции  во внешней торговле </dc:title>
  <dc:creator>us</dc:creator>
  <cp:lastModifiedBy>student</cp:lastModifiedBy>
  <cp:revision>14</cp:revision>
  <dcterms:created xsi:type="dcterms:W3CDTF">2020-11-25T14:50:13Z</dcterms:created>
  <dcterms:modified xsi:type="dcterms:W3CDTF">2020-12-08T10:26:00Z</dcterms:modified>
</cp:coreProperties>
</file>