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54" r:id="rId2"/>
    <p:sldId id="356" r:id="rId3"/>
    <p:sldId id="353" r:id="rId4"/>
    <p:sldId id="285" r:id="rId5"/>
    <p:sldId id="332" r:id="rId6"/>
    <p:sldId id="297" r:id="rId7"/>
    <p:sldId id="333" r:id="rId8"/>
    <p:sldId id="264" r:id="rId9"/>
    <p:sldId id="321" r:id="rId10"/>
    <p:sldId id="320" r:id="rId11"/>
    <p:sldId id="314" r:id="rId12"/>
    <p:sldId id="317" r:id="rId13"/>
    <p:sldId id="318" r:id="rId14"/>
    <p:sldId id="266" r:id="rId15"/>
    <p:sldId id="311" r:id="rId16"/>
    <p:sldId id="334" r:id="rId17"/>
    <p:sldId id="304" r:id="rId18"/>
    <p:sldId id="335" r:id="rId19"/>
    <p:sldId id="337" r:id="rId20"/>
    <p:sldId id="336" r:id="rId21"/>
    <p:sldId id="278" r:id="rId22"/>
    <p:sldId id="277" r:id="rId23"/>
    <p:sldId id="299" r:id="rId24"/>
    <p:sldId id="274" r:id="rId25"/>
    <p:sldId id="323" r:id="rId26"/>
    <p:sldId id="271" r:id="rId27"/>
    <p:sldId id="327" r:id="rId28"/>
    <p:sldId id="324" r:id="rId29"/>
    <p:sldId id="338" r:id="rId30"/>
    <p:sldId id="272" r:id="rId31"/>
    <p:sldId id="355" r:id="rId32"/>
    <p:sldId id="341" r:id="rId33"/>
    <p:sldId id="342" r:id="rId34"/>
    <p:sldId id="351" r:id="rId35"/>
    <p:sldId id="349" r:id="rId36"/>
    <p:sldId id="348" r:id="rId37"/>
    <p:sldId id="347" r:id="rId38"/>
    <p:sldId id="346" r:id="rId39"/>
    <p:sldId id="340" r:id="rId40"/>
    <p:sldId id="352" r:id="rId41"/>
    <p:sldId id="273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62" autoAdjust="0"/>
    <p:restoredTop sz="94629" autoAdjust="0"/>
  </p:normalViewPr>
  <p:slideViewPr>
    <p:cSldViewPr>
      <p:cViewPr varScale="1">
        <p:scale>
          <a:sx n="95" d="100"/>
          <a:sy n="95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1EDD941-1439-41E2-BFA0-619D6E577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0" y="3429000"/>
            <a:ext cx="6399213" cy="12192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800600"/>
            <a:ext cx="6399213" cy="838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15BE8-B96B-496B-9CBE-76C4D3034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1CF9B-E8E7-4E8D-A45C-EF0FCF711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5013" y="533400"/>
            <a:ext cx="1598612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4413" y="533400"/>
            <a:ext cx="46482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48A2A-2F28-419B-89EE-E30E473FD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7E8DB-89E4-4C37-94D9-BDA6B2706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FFE6A-EAF5-4736-AEB6-9CBEE6928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4413" y="1905000"/>
            <a:ext cx="3122612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905000"/>
            <a:ext cx="31242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E14C6-8158-4F08-90CB-D2E92D0C3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613ED-DEDF-4BAC-B023-BC7027793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E1854-C54E-437E-BA20-80DB8C0C7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396A9-D084-4483-8253-15F4703FC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6D351-043F-4BAF-9FE5-72DD32597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57EAA-AABB-4632-BC48-EDB71E946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4413" y="533400"/>
            <a:ext cx="63992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4413" y="1905000"/>
            <a:ext cx="6399212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DD2D7F-04E0-42AE-9723-9BF30EAB9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imgres?imgurl=http://dic.academic.ru/pictures/wiki/files/50/250px-max_weber_1894.jpg&amp;imgrefurl=http://dic.academic.ru/dic.nsf/ruwiki/624503&amp;h=334&amp;w=250&amp;sz=14&amp;tbnid=ZBNu8oNtMfW5eM:&amp;tbnh=260&amp;tbnw=194&amp;prev=/images?q=%D0%9C%D0%B0%D0%BA%D1%81+%D0%B2%D0%B5%D0%B1%D0%B5%D1%80+%D1%84%D0%BE%D1%82%D0%BE&amp;zoom=1&amp;q=%D0%9C%D0%B0%D0%BA%D1%81+%D0%B2%D0%B5%D0%B1%D0%B5%D1%80+%D1%84%D0%BE%D1%82%D0%BE&amp;hl=ru&amp;usg=__nb-7D_flDj3R1m5HBtBprPEKZxs=&amp;sa=X&amp;ei=6WqBTIK5NI2VOIaKlYoO&amp;ved=0CB0Q9QEwAA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_________Microsoft_Office_Word2.docx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&#1051;&#1077;&#1082;&#1094;&#1080;&#1103;%201%20&#1087;&#1088;&#1077;&#1076;&#1084;&#1077;&#1090;%20&#1087;&#1089;&#1080;&#1093;&#1086;&#1083;&#1086;&#1075;&#1080;&#1080;%20&#1084;&#1077;&#1085;&#1077;&#1076;&#1078;&#1084;&#1077;&#1085;&#1090;&#1072;.pptx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&#1051;&#1077;&#1082;&#1094;&#1080;&#1103;%201%20&#1087;&#1088;&#1077;&#1076;&#1084;&#1077;&#1090;%20&#1087;&#1089;&#1080;&#1093;&#1086;&#1083;&#1086;&#1075;&#1080;&#1080;%20&#1084;&#1077;&#1085;&#1077;&#1076;&#1078;&#1084;&#1077;&#1085;&#1090;&#1072;.pptx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&#1051;&#1077;&#1082;&#1094;&#1080;&#1103;%207%20&#1087;&#1089;&#1080;&#1093;&#1086;&#1083;&#1086;&#1075;&#1080;&#1095;&#1077;&#1089;&#1082;&#1080;&#1077;%20&#1072;&#1089;&#1087;&#1077;&#1082;&#1090;&#1099;%20&#1094;&#1077;&#1083;&#1077;&#1087;&#1086;&#1083;&#1072;&#1075;&#1072;&#1085;&#1080;&#1103;.pptx" TargetMode="External"/><Relationship Id="rId13" Type="http://schemas.openxmlformats.org/officeDocument/2006/relationships/hyperlink" Target="&#1051;&#1077;&#1082;&#1094;&#1080;&#1103;%2012%20&#1087;&#1089;&#1080;&#1093;&#1086;&#1083;&#1086;&#1075;&#1080;&#1095;&#1077;&#1089;&#1082;&#1080;&#1077;%20&#1072;&#1089;&#1087;&#1077;&#1082;&#1090;&#1099;%20&#1082;&#1086;&#1086;&#1088;&#1076;&#1080;&#1085;&#1072;&#1094;&#1080;&#1080;,%20&#1091;&#1095;&#1077;&#1090;&#1072;%20&#1080;%20&#1086;&#1094;&#1077;&#1085;&#1082;&#1080;%20&#1088;&#1072;&#1073;&#1086;&#1090;&#1099;.pptx" TargetMode="External"/><Relationship Id="rId3" Type="http://schemas.openxmlformats.org/officeDocument/2006/relationships/hyperlink" Target="&#1051;&#1077;&#1082;&#1094;&#1080;&#1103;%202%20&#1084;&#1077;&#1085;&#1077;&#1076;&#1078;&#1084;&#1077;&#1085;&#1090;%20&#1074;%20&#1087;&#1086;&#1089;&#1090;&#1080;&#1085;&#1076;&#1091;&#1089;&#1090;&#1088;&#1080;&#1072;&#1083;&#1100;&#1085;&#1086;&#1084;%20&#1086;&#1073;&#1097;&#1077;&#1089;&#1090;&#1074;&#1077;.pptx" TargetMode="External"/><Relationship Id="rId7" Type="http://schemas.openxmlformats.org/officeDocument/2006/relationships/hyperlink" Target="&#1051;&#1077;&#1082;&#1094;&#1080;&#1103;%206%20&#1087;&#1089;&#1080;&#1093;&#1086;&#1083;&#1086;&#1075;&#1080;&#1095;&#1077;&#1089;&#1082;&#1086;&#1077;%20&#1089;&#1086;&#1076;&#1077;&#1088;&#1078;&#1072;&#1085;&#1080;&#1077;%20&#1092;&#1091;&#1085;&#1082;&#1094;&#1080;&#1081;%20&#1084;&#1077;&#1085;&#1077;&#1076;&#1078;&#1084;&#1077;&#1085;&#1090;&#1072;.pptx" TargetMode="External"/><Relationship Id="rId12" Type="http://schemas.openxmlformats.org/officeDocument/2006/relationships/hyperlink" Target="&#1051;&#1077;&#1082;&#1094;&#1080;&#1103;%2011%20&#1087;&#1089;&#1080;&#1093;&#1086;&#1083;&#1086;&#1075;&#1080;&#1095;&#1077;&#1089;&#1082;&#1080;&#1077;%20&#1072;&#1089;&#1087;&#1077;&#1082;&#1090;&#1099;%20&#1084;&#1086;&#1090;&#1080;&#1074;&#1072;&#1094;&#1080;&#1080;%20&#1087;&#1077;&#1088;&#1089;&#1086;&#1085;&#1072;&#1083;&#1072;.pptx" TargetMode="External"/><Relationship Id="rId2" Type="http://schemas.openxmlformats.org/officeDocument/2006/relationships/hyperlink" Target="&#1051;&#1077;&#1082;&#1094;&#1080;&#1103;%201%20&#1087;&#1088;&#1077;&#1076;&#1084;&#1077;&#1090;%20&#1087;&#1089;&#1080;&#1093;&#1086;&#1083;&#1086;&#1075;&#1080;&#1080;%20&#1084;&#1077;&#1085;&#1077;&#1076;&#1078;&#1084;&#1077;&#1085;&#1090;&#1072;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51;&#1077;&#1082;&#1094;&#1080;&#1103;%205%20&#1089;&#1090;&#1088;&#1091;&#1082;&#1090;&#1091;&#1088;&#1072;%20&#1080;%20&#1089;&#1086;&#1076;&#1077;&#1088;&#1078;&#1072;&#1085;&#1080;&#1077;%20&#1089;&#1080;&#1089;&#1090;&#1077;&#1084;&#1099;%20&#1091;&#1087;&#1088;&#1072;&#1074;&#1083;&#1077;&#1085;&#1080;&#1103;.pptx" TargetMode="External"/><Relationship Id="rId11" Type="http://schemas.openxmlformats.org/officeDocument/2006/relationships/hyperlink" Target="&#1051;&#1077;&#1082;&#1094;&#1080;&#1103;%2010%20&#1087;&#1089;&#1080;&#1093;&#1086;&#1083;&#1086;&#1075;&#1080;&#1095;&#1077;&#1089;&#1082;&#1080;&#1077;%20&#1072;&#1089;&#1087;&#1077;&#1082;&#1090;&#1099;%20&#1087;&#1088;&#1086;&#1077;&#1082;&#1090;&#1080;&#1088;&#1086;&#1074;&#1072;&#1085;&#1080;&#1103;%20&#1088;&#1072;&#1073;&#1086;&#1090;&#1099;.pptx" TargetMode="External"/><Relationship Id="rId5" Type="http://schemas.openxmlformats.org/officeDocument/2006/relationships/hyperlink" Target="&#1051;&#1077;&#1082;&#1094;&#1080;&#1103;%204%20&#1083;&#1080;&#1076;&#1077;&#1088;&#1089;&#1090;&#1074;&#1086;,%20&#1088;&#1091;&#1082;&#1086;&#1074;&#1086;&#1076;&#1089;&#1090;&#1074;&#1086;,%20&#1084;&#1077;&#1085;&#1077;&#1076;&#1078;&#1084;&#1077;&#1085;&#1090;%20&#1089;&#1091;&#1097;&#1085;&#1086;&#1089;&#1090;&#1100;%20&#1080;%20&#1089;&#1087;&#1077;&#1094;&#1080;&#1092;&#1080;&#1082;&#1072;.pptx" TargetMode="External"/><Relationship Id="rId15" Type="http://schemas.openxmlformats.org/officeDocument/2006/relationships/hyperlink" Target="&#1042;&#1086;&#1087;&#1088;&#1086;&#1089;&#1099;%20&#1076;&#1083;&#1103;%20&#1089;&#1072;&#1084;&#1086;&#1089;&#1090;&#1086;&#1103;&#1090;&#1077;&#1083;&#1100;&#1085;&#1086;&#1075;&#1086;%20&#1082;&#1086;&#1085;&#1090;&#1088;&#1086;&#1083;&#1103;%20&#1087;&#1086;&#1076;&#1075;&#1086;&#1090;&#1086;&#1074;&#1082;&#1080;%20&#1087;&#1086;%20&#1076;&#1080;&#1089;&#1094;&#1080;&#1087;&#1083;&#1080;&#1085;&#1077;.pptx" TargetMode="External"/><Relationship Id="rId10" Type="http://schemas.openxmlformats.org/officeDocument/2006/relationships/hyperlink" Target="&#1051;&#1077;&#1082;&#1094;&#1080;&#1103;%209%20&#1087;&#1089;&#1080;&#1093;&#1086;&#1083;&#1086;&#1075;&#1080;&#1095;&#1077;&#1089;&#1082;&#1080;&#1077;%20&#1072;&#1089;&#1087;&#1077;&#1082;&#1090;&#1099;%20&#1087;&#1083;&#1072;&#1085;&#1080;&#1088;&#1086;&#1074;&#1072;&#1085;&#1080;&#1103;%20&#1088;&#1072;&#1073;&#1086;&#1090;&#1099;.pptx" TargetMode="External"/><Relationship Id="rId4" Type="http://schemas.openxmlformats.org/officeDocument/2006/relationships/hyperlink" Target="&#1083;&#1077;&#1082;&#1094;&#1080;&#1103;%20&#8470;%203/&#1051;&#1077;&#1082;&#1094;&#1080;&#1103;%203%20&#1054;&#1088;&#1075;&#1072;&#1085;&#1080;&#1079;&#1072;&#1094;&#1080;&#1086;&#1085;&#1085;&#1086;-&#1082;&#1091;&#1083;&#1100;&#1090;&#1091;&#1088;&#1085;&#1099;&#1081;%20%20&#1087;&#1086;&#1076;&#1093;&#1086;&#1076;%20&#1074;%20%20&#1084;&#1077;&#1085;&#1077;&#1076;&#1078;&#1084;&#1077;&#1085;&#1090;&#1077;.pptx" TargetMode="External"/><Relationship Id="rId9" Type="http://schemas.openxmlformats.org/officeDocument/2006/relationships/hyperlink" Target="&#1051;&#1077;&#1082;&#1094;&#1080;&#1103;%208%20&#1087;&#1089;&#1080;&#1093;&#1086;&#1083;&#1086;&#1075;&#1080;&#1095;&#1077;&#1089;&#1082;&#1080;&#1077;%20&#1072;&#1089;&#1087;&#1077;&#1082;&#1090;&#1099;%20&#1088;&#1072;&#1079;&#1088;&#1072;&#1073;&#1086;&#1090;&#1082;&#1080;%20&#1089;&#1090;&#1088;&#1072;&#1090;&#1077;&#1075;&#1080;&#1080;.pptx" TargetMode="External"/><Relationship Id="rId14" Type="http://schemas.openxmlformats.org/officeDocument/2006/relationships/hyperlink" Target="&#1051;&#1077;&#1082;&#1094;&#1080;&#1103;%2013%20&#1087;&#1089;&#1080;&#1093;&#1086;&#1083;&#1086;&#1075;&#1080;&#1095;&#1077;&#1089;&#1082;&#1080;&#1077;%20&#1072;&#1089;&#1087;&#1077;&#1082;&#1090;&#1099;%20&#1082;&#1086;&#1085;&#1090;&#1088;&#1086;&#1083;&#1103;%20&#1080;%20&#1086;&#1073;&#1088;&#1072;&#1090;&#1085;&#1086;&#1081;%20&#1089;&#1074;&#1103;&#1079;&#1080;.pptx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&#1051;&#1077;&#1082;&#1094;&#1080;&#1103;%205%20&#1089;&#1090;&#1088;&#1091;&#1082;&#1090;&#1091;&#1088;&#1072;%20&#1080;%20&#1089;&#1086;&#1076;&#1077;&#1088;&#1078;&#1072;&#1085;&#1080;&#1077;%20&#1089;&#1080;&#1089;&#1090;&#1077;&#1084;&#1099;%20&#1091;&#1087;&#1088;&#1072;&#1074;&#1083;&#1077;&#1085;&#1080;&#1103;.pptx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&#1051;&#1077;&#1082;&#1094;&#1080;&#1103;%203%20&#1086;&#1088;&#1075;&#1072;&#1085;&#1080;&#1079;&#1072;&#1094;&#1080;&#1086;&#1085;&#1085;&#1086;-&#1082;&#1091;&#1083;&#1100;&#1090;&#1091;&#1088;&#1085;&#1099;&#1081;%20%20&#1087;&#1086;&#1076;&#1093;&#1086;&#1076;%20&#1074;%20%20&#1084;&#1077;&#1085;&#1077;&#1076;&#1078;&#1084;&#1077;&#1085;&#1090;&#1077;.ppt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071678"/>
            <a:ext cx="8215370" cy="1428760"/>
          </a:xfrm>
        </p:spPr>
        <p:txBody>
          <a:bodyPr/>
          <a:lstStyle/>
          <a:p>
            <a:r>
              <a:rPr lang="ru-RU" b="1" dirty="0" smtClean="0"/>
              <a:t>ПСИХОЛОГИЯ МЕНЕДЖМЕНТА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876"/>
            <a:ext cx="7969277" cy="2482849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Учебное пособие для</a:t>
            </a:r>
          </a:p>
          <a:p>
            <a:pPr>
              <a:buNone/>
            </a:pPr>
            <a:r>
              <a:rPr lang="ru-RU" sz="1800" b="1" dirty="0" smtClean="0"/>
              <a:t>студентов, обучающихся по направлению «Психология».</a:t>
            </a:r>
          </a:p>
          <a:p>
            <a:pPr>
              <a:buNone/>
            </a:pPr>
            <a:r>
              <a:rPr lang="ru-RU" b="1" dirty="0" smtClean="0"/>
              <a:t>Автор </a:t>
            </a:r>
          </a:p>
          <a:p>
            <a:pPr>
              <a:buNone/>
            </a:pPr>
            <a:r>
              <a:rPr lang="ru-RU" b="1" dirty="0" smtClean="0"/>
              <a:t>Смирнова А.Ю. </a:t>
            </a:r>
            <a:r>
              <a:rPr lang="ru-RU" b="1" dirty="0" err="1" smtClean="0"/>
              <a:t>к.псх.н</a:t>
            </a:r>
            <a:r>
              <a:rPr lang="ru-RU" b="1" dirty="0" smtClean="0"/>
              <a:t>.</a:t>
            </a:r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r>
              <a:rPr lang="ru-RU" sz="1800" b="1" dirty="0" smtClean="0"/>
              <a:t>Саратов</a:t>
            </a:r>
          </a:p>
          <a:p>
            <a:pPr algn="ctr">
              <a:buNone/>
            </a:pPr>
            <a:r>
              <a:rPr lang="ru-RU" sz="1800" b="1" dirty="0" smtClean="0"/>
              <a:t>2011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14348" y="428604"/>
            <a:ext cx="821537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Саратовский государственный университет им. Г.Н. Чернышевского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714375" y="357188"/>
            <a:ext cx="8429625" cy="1571625"/>
          </a:xfrm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smtClean="0"/>
              <a:t> </a:t>
            </a:r>
            <a:r>
              <a:rPr lang="ru-RU" sz="4000" b="1" smtClean="0"/>
              <a:t>Психология менеджмента </a:t>
            </a: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928688" y="2071688"/>
            <a:ext cx="7754937" cy="405447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b="1" smtClean="0"/>
              <a:t>предмет психологии менеджмента: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ru-RU" b="1" smtClean="0"/>
              <a:t> психологические закономерности деятельности по управлению организацией;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ru-RU" b="1" smtClean="0"/>
              <a:t>личностные особенности людей, осуществляющих деятельность по управлению организацией; в том числе ряд традиционно социально-психологических феноменов  (лидерство, руководство и др.)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1571625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b="1" smtClean="0"/>
              <a:t> Психология менеджмента</a:t>
            </a:r>
            <a:r>
              <a:rPr lang="ru-RU" sz="4000" smtClean="0"/>
              <a:t> </a:t>
            </a: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1928813" y="1857375"/>
            <a:ext cx="6969125" cy="4221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– </a:t>
            </a:r>
            <a:r>
              <a:rPr lang="ru-RU" b="1" smtClean="0"/>
              <a:t>это наука, возникшая на стыке психологии и менеджмента во 2-й половине 20 века</a:t>
            </a:r>
            <a:r>
              <a:rPr lang="ru-RU" smtClean="0"/>
              <a:t>.</a:t>
            </a:r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r>
              <a:rPr lang="ru-RU" smtClean="0"/>
              <a:t>	Основоположником научного менеджмента (1900 год) Является Фредерик Уинслоу Тейлор (</a:t>
            </a:r>
            <a:r>
              <a:rPr lang="en-US" smtClean="0"/>
              <a:t>F. W. Taylor, 1856-1915)</a:t>
            </a:r>
            <a:r>
              <a:rPr lang="ru-RU" smtClean="0"/>
              <a:t>.</a:t>
            </a:r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18436" name="Picture 2" descr="http://www.resourcesystemsconsulting.com/blog/wp-content/uploads/Frederick_Tay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3249613"/>
            <a:ext cx="1900237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2143125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000" b="1" smtClean="0"/>
              <a:t> </a:t>
            </a:r>
            <a:r>
              <a:rPr lang="ru-RU" sz="4000" b="1" i="1" smtClean="0"/>
              <a:t>Элтон Мейо </a:t>
            </a:r>
            <a:r>
              <a:rPr lang="ru-RU" sz="4000" b="1" smtClean="0"/>
              <a:t>(1880-1949).</a:t>
            </a:r>
            <a:br>
              <a:rPr lang="ru-RU" sz="4000" b="1" smtClean="0"/>
            </a:br>
            <a:r>
              <a:rPr lang="ru-RU" sz="4000" b="1" smtClean="0"/>
              <a:t> </a:t>
            </a:r>
            <a:r>
              <a:rPr lang="ru-RU" sz="3200" b="1" smtClean="0"/>
              <a:t>Доктрина человеческих отношений </a:t>
            </a: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857750" y="1857375"/>
            <a:ext cx="4040188" cy="422116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i="1" smtClean="0"/>
              <a:t>		</a:t>
            </a:r>
          </a:p>
          <a:p>
            <a:pPr algn="ctr" eaLnBrk="1" hangingPunct="1">
              <a:buFontTx/>
              <a:buNone/>
            </a:pPr>
            <a:r>
              <a:rPr lang="ru-RU" i="1" smtClean="0"/>
              <a:t> </a:t>
            </a:r>
            <a:r>
              <a:rPr lang="ru-RU" b="1" smtClean="0"/>
              <a:t>Проводил эксперименты в </a:t>
            </a:r>
          </a:p>
          <a:p>
            <a:pPr algn="ctr" eaLnBrk="1" hangingPunct="1">
              <a:buFontTx/>
              <a:buNone/>
            </a:pPr>
            <a:r>
              <a:rPr lang="ru-RU" b="1" smtClean="0"/>
              <a:t>«Вестерн Электрик Компани» </a:t>
            </a:r>
          </a:p>
          <a:p>
            <a:pPr algn="ctr" eaLnBrk="1" hangingPunct="1">
              <a:buFontTx/>
              <a:buNone/>
            </a:pPr>
            <a:r>
              <a:rPr lang="ru-RU" b="1" smtClean="0"/>
              <a:t>в период с 1927 по 1939 г.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19460" name="Picture 2" descr="http://persona.rin.ru/images/363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286000"/>
            <a:ext cx="2928938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1785937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000" b="1" smtClean="0"/>
              <a:t> </a:t>
            </a:r>
            <a:r>
              <a:rPr lang="ru-RU" sz="3200" b="1" smtClean="0">
                <a:solidFill>
                  <a:srgbClr val="C00000"/>
                </a:solidFill>
              </a:rPr>
              <a:t>Развитие научного управления неразрывно связано с именем</a:t>
            </a: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graphicFrame>
        <p:nvGraphicFramePr>
          <p:cNvPr id="32772" name="Object 3"/>
          <p:cNvGraphicFramePr>
            <a:graphicFrameLocks noChangeAspect="1"/>
          </p:cNvGraphicFramePr>
          <p:nvPr>
            <p:ph idx="1"/>
          </p:nvPr>
        </p:nvGraphicFramePr>
        <p:xfrm>
          <a:off x="1970088" y="2189163"/>
          <a:ext cx="5956300" cy="3556000"/>
        </p:xfrm>
        <a:graphic>
          <a:graphicData uri="http://schemas.openxmlformats.org/presentationml/2006/ole">
            <p:oleObj spid="_x0000_s1026" name="Документ" r:id="rId3" imgW="5955857" imgH="3555600" progId="Word.Document.12">
              <p:embed/>
            </p:oleObj>
          </a:graphicData>
        </a:graphic>
      </p:graphicFrame>
      <p:sp>
        <p:nvSpPr>
          <p:cNvPr id="1028" name="Прямоугольник 4"/>
          <p:cNvSpPr>
            <a:spLocks noChangeArrowheads="1"/>
          </p:cNvSpPr>
          <p:nvPr/>
        </p:nvSpPr>
        <p:spPr bwMode="auto">
          <a:xfrm>
            <a:off x="5000625" y="5572125"/>
            <a:ext cx="3484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Анри Файоль (1841—1925)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1357313" y="357188"/>
            <a:ext cx="7786687" cy="357187"/>
          </a:xfrm>
        </p:spPr>
        <p:txBody>
          <a:bodyPr/>
          <a:lstStyle/>
          <a:p>
            <a:pPr eaLnBrk="1" hangingPunct="1"/>
            <a:r>
              <a:rPr lang="ru-RU" b="1" i="1" smtClean="0"/>
              <a:t>Макс Вебер</a:t>
            </a:r>
            <a:r>
              <a:rPr lang="ru-RU" b="1" smtClean="0"/>
              <a:t> (1864-1920) </a:t>
            </a:r>
          </a:p>
        </p:txBody>
      </p:sp>
      <p:sp>
        <p:nvSpPr>
          <p:cNvPr id="2052" name="Содержимое 2"/>
          <p:cNvSpPr>
            <a:spLocks noGrp="1"/>
          </p:cNvSpPr>
          <p:nvPr>
            <p:ph idx="1"/>
          </p:nvPr>
        </p:nvSpPr>
        <p:spPr>
          <a:xfrm>
            <a:off x="4572000" y="500063"/>
            <a:ext cx="4286250" cy="60721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	 </a:t>
            </a:r>
            <a:br>
              <a:rPr lang="ru-RU" smtClean="0"/>
            </a:br>
            <a:r>
              <a:rPr lang="ru-RU" b="1" smtClean="0"/>
              <a:t>Немецкий социолог, профессор Фрайбургского, </a:t>
            </a:r>
            <a:br>
              <a:rPr lang="ru-RU" b="1" smtClean="0"/>
            </a:br>
            <a:r>
              <a:rPr lang="ru-RU" b="1" smtClean="0"/>
              <a:t>а затем Мюнхенского университета. 	</a:t>
            </a:r>
            <a:r>
              <a:rPr lang="ru-RU" smtClean="0"/>
              <a:t> </a:t>
            </a:r>
            <a:r>
              <a:rPr lang="ru-RU" b="1" smtClean="0"/>
              <a:t>Анализировал приемы интенсификации ведения хозяйства. </a:t>
            </a:r>
          </a:p>
          <a:p>
            <a:pPr eaLnBrk="1" hangingPunct="1">
              <a:buFontTx/>
              <a:buNone/>
            </a:pPr>
            <a:r>
              <a:rPr lang="ru-RU" b="1" smtClean="0"/>
              <a:t>		</a:t>
            </a:r>
          </a:p>
          <a:p>
            <a:pPr eaLnBrk="1" hangingPunct="1">
              <a:buFontTx/>
              <a:buNone/>
            </a:pPr>
            <a:r>
              <a:rPr lang="ru-RU" b="1" smtClean="0"/>
              <a:t>		</a:t>
            </a:r>
          </a:p>
        </p:txBody>
      </p:sp>
      <p:sp>
        <p:nvSpPr>
          <p:cNvPr id="2053" name="AutoShape 2" descr="data:image/jpg;base64,/9j/4AAQSkZJRgABAQAAAQABAAD/2wBDAAkGBwgHBgkIBwgKCgkLDRYPDQwMDRsUFRAWIB0iIiAdHx8kKDQsJCYxJx8fLT0tMTU3Ojo6Iys/RD84QzQ5Ojf/2wBDAQoKCg0MDRoPDxo3JR8lNzc3Nzc3Nzc3Nzc3Nzc3Nzc3Nzc3Nzc3Nzc3Nzc3Nzc3Nzc3Nzc3Nzc3Nzc3Nzc3Nzf/wAARCADEAJIDASIAAhEBAxEB/8QAHAAAAQUBAQEAAAAAAAAAAAAAAAMEBQYHAgEI/8QAPBAAAQMCBAMFBgQEBgMAAAAAAQACAwQRBRIhMQZBURMiYXGBFCMykaGxB0JS8BXB0eEkM0NysvEWY5P/xAAUAQEAAAAAAAAAAAAAAAAAAAAA/8QAFBEBAAAAAAAAAAAAAAAAAAAAAP/aAAwDAQACEQMRAD8A3FCEIBCEIBCEIBCEIBCF5cIPUIQgEIQgEIQgEIQgEIQgEIQgEIQgEISNVPFTU8s07wyKNpc9x2aBuUHs88dPEZZ5WRxt+J73AAepUBVcX0UYeab3rG/6h0b6Dc+ayvizjCfHsS7jiyjjcewhO3+49XfbYc7x1Ni8uZwkdcn0+iDT/wDzN8je07zGu2HZ2A8ddV4/iypZaXM4sFrgAc9hqqDBVNnpnt7Qhw6i6V9jqA6LtZQWECwPRBpmG8WQVJAkcy3Mg2cOl2/0VlikbKxr2ODmuFwRzCxaomYyZkZ0ykNadiPIn/oq5cHY+C72F7gcmrfLmBr/ANet0F6QuWuDhcLpAIQhAIQhAIQhAIQhAIQhAKg/jBiT6bAoaCJ2V1bIc5v/AKbBmP1yq+k2VF/EE0z8UoI6ljZL001mncXczXw23QYsaSWIh7D2jD+ZuoUpg9O+qqBDHE6UndobcDzWgNgwyribC6PuAW7thcdLp/QQ0mHsayhp2xt3u3d3meaBXA+GoqKBjqpjHyncEAgeikKvAqGpdZ8Vv9hyobVvcARsNuiW9oe6zgPNBXMU4Vo3jPHJMx/wgkgg+aqjJZMOxMsjks6F12Ek6Efb+60KucZI3E3HMW28lmGOTNkxInW/w7INhwLFmVdLDMHaSC5G9lPA6LKOAMQPsckJdcxSAgF2wIv9wVo9LVkhofz8UEkhcMdddBB6hCEAhCEAhCEAhC8JsEHLzpost/Fhzo8bwmQm0clPLHfxBaf5hahKe5te/JZ/+KMbJcGp5HtPbR1LeycASNQQ4E8rj/igrFDWTQNZJ2Vmgc9LqSlxincGuYRcW3NxzWcmeqnheBJUPLGZnNZsP6pTCqaplxWlpnOe0zuG55INCZxZQUzctTIQQb3brdL4Rxc+ulc6PDJnU7T8Qe2/o0n7KC4o4UNHNG+hjdJf/MkOpuPBMMAwT2qvjdO6VrAMr23ILt9QeX9vRBpgqoK2xie5pJ+FwsR+/NVDifA2DEIp42m72m9v34hW+gwiCmsKd8xbbQSPzkep1XVfSMmkjDyQMxBPmgqnDlJHh0APZvkqaqQhxZIMsGVpcAW87i+3h0V1oJQALm3Ma8rf2VF4bmq/43iFDPTxxdm0veYjvl0aT1u02+qt9HINLm4G/mgsUNSCbOHyTxjh1UHFJY7WUnTSXbclA9QuGuuF2gEIQgEIQgFw9dXXBIsfJAhLIOzIc8XVex+mFbhFXA4FwdGcuv5h3h9QFMSGzXa2uSmczcwOaxuSDbkgx6HD2TRdpTkF55C/8l1g8cNJxFTmpe0Wdq4jbVc0sklJUT08lg9j3MdfqCQft9AovHYrOjqGvIcSg3ExsqInOicx7bbtITGBlJMD2ccee9tAAQslwnFp46mkDMQqoTHYP7OxaW72IO5V+pZMLpXRPo61wL9AH3ObTmgtQaYbaHKRplN/JNcRnEUYu4NdcWuL3S1LVxyQMfK4C7b66BMOIJYzS6ASMc4jQ7ckHlV7FDSxSU0jO2deOwIvbc5udwNNeq8pnOLbHdRL2RmtkLMoDjm0b1A3+qkqZ1jlOx5oJWG5KfRPdmNje43UfG8ZQA8f1TmF4uA46oJmmILN7nmU4UbRzANdqLWun8bg4Ag38kHaEIQCEIQeFIuIJIN0sU2mkLNtSSgaSENBa3fxTM5ted/ql5Hkk3JPjzSD9XmyDK+PIRhvEUsumSqAnbb9R0cPmL+qq0gmrXWBuRc3OlgVpv4l4QKrAW4iCRJRHRuTdjiAdeWuuvisqppXiW4OnQaoJ2GmpqiOGlqK2re5oFmQwMbbp3iUpXUhw0Hsqyd7gLta/UOHgQNDr9knhroop2yvu/IQX6X0O67xyYV1e10LMrBZzbm40Gvlugf4Xis9SxvvS9zdBlNrHyUr7ZKGEyuADdy7UeNz5WVcw+GSglkkDm7che/T9/1U5wdhU/EWLFrr+wQOBnJOjrahniTp6X8EE5kkZO6J7g2TI15jFrgOFwf30TuGUAHS99yof8UcRp4cfoxRnLXU0NppGcml12t/5Hyd4rrCcTixGFpbZszW3fGPuPBBPxSbW28U9geDbrfZRcUn5Q3Xmbp9C/W4sepQSlO4XN9QfFStMc0Qy923VQsLu+Lm2ilKSX3ZJ0A3voED5CTztG+6ECqEIQeFManR40T9Mqwd4FAxk0N90j+ext6hLzAh2+6buBzd43uNNNUCpp4KykmpqmMSQysLHsI+IEbLDeKOH6nhfFn08oe+lkuaWe2kjfE/qGgI9ditR4l4qw/hlhbUH2itI7tNGdfAuP5R9fBZPivElTj2NRVeMZHQ27LsWizI4zvb11vubIGcExLQWOcXdCL7qRpHMdEZp42lzTZpJIz8gB6c1H+xPp8QdTyFzGn4ZLXBadjoNVqXCPAVI5kUuO5KsgZo4A73djqCbfFfe33QVzBcCruJ8Ra2ja6GgbczVWS7AbfA3q6/y3O1lptT/C+BeF5X00QZDA3usJ700h0FzzJNrnoPBccScWYNwnAIpnNNQW+6o4AMxHls0eJt6rGOJeLMQ4mre3rX9lTMv2NNGbsZ4n9R8T6WQM6uvnramasq5c88zy+R3Un+XToBZL0tXJDI2WJ7mPB0cNwolrrg6pxA4uu0XQW3DuLahtQIamGOQWuCLtJHW+30VvwzGqKrOUTCJ5sCybum/gdj81kPaOFXG5ri0t0FirFBN2bO0kOnO+tkGsMvmBB0t8/JSNI9zTYkWNrjqP2VmuE4xU0mVtM8lpOrSbtPpyVyw7G4Xt/xLOxLhfunMN/mgs/an9A+aExbV01h/i49uoQgmEIQgEyrS0b79E9uqJxXx3RYbWSUNG1tTVRH3pJ7sZ/TpuUFglbrdxDWhup6Kh8ace0+GskosDkbLXfC6bQsh8v1O+g8VTOJeMMTxYlr5zHG74YYu61o/mqjI6zjm0v1QL1FRJPK+WeR0kjyXOe83Lj1JXDhZ1jsVwwAhdSDKAeWqCQosYq6doY1zHZG2YZBewHinLeKsfbRtpYsWqoYGE5WQvyZQeVxrbwvZQrCM19UsyhrnPLW0dSSOQid/RAnM58rhJK973vN3Oc4knzJ1KUH+ZYnfdcyRujuyRpa9pIc1wsWkbgroXuEHoFmX1T3DNWvcQRlbY+f7umN7jwTzDiQXssLFhJQIR3fVtv+qynat/ZU4A+Ei3oq/HJaoJ6FTNQ9tVRZoySW7hA9wqqLWOue9YgNU5SYu2BzHDM94cNhckqk0dX2ZncbgtbspDC5mhrZpu9d1wNs3ig0kYjWkD3J/wDqUKFZV1uRuSmZltpqdvkhBsaELwmyCF4wxGXC8DnnpyGzOLY2PP5S42uvnypc5k8rnNAc83eQ7Ncnc311Wq/inxGyNkeEwb5xJK8jm03DR9ysnxR2eoBYR3rEoGDjeRznJB+rjdOHN1d0GnmkCDmQexts0eCtHAnDdLxPjgoa2aWKJkTpj2QGZ9i0Wudvi3VZYDlPmrh+GFZ7JxjhznGzJi+A6/qabfUBBsGE8J4JhEbW0OGwMcNO0c3O8i36jqveMcVjwLAanEbNMsbMsAPOQ6N/r5AqdA7upvosb/GDGxVYzBhED/c0Le0lsf8AVcNvRv8AyKDOpM7w573lxJuXOOridz67rq1rG65uC1w/kuge61AnJZsh53snmHG0zg7cix8E0ewdr8VyOVktSOIqvVA1B/xBB0JKdUc/s9W6OQjJIka6IxVLyP1XF9rXXlb3mMmjAzN38kC1QAyRzB+fe3RTODQtaBLK7K64IA1v5KuySH2yJzdTYEKxYZG0XL3ktvrbVBdY673bdH7DohIxVUIjYBHHbKOX90INiSVVMynp5J5PgjYXu8gLpVRfEknZ4LVO7IytyWdGDYuaTY2+aDE+IMWGKPlmmhzRPkc5zmm74TvqOmuiqsuYygghw0sRzV2xnAbydvSF8byPhkNnW6X5qtChkjqi2ohEbxqQBbNpof30QMpow3uga6XTUtyyW3F1L1sABBIPiQo17MsoFrBwsL9UCexPRL0lQ+kfHVQ3EsD2ysI5FrgR9gky25sV5GDkeL20OyD6aqcVp6bBJsWc69Mym9ov1blzD6L5urKiasr5qqpdmnneZJHHm46nyVxxDioVP4YYdhTZL1Rm9nmF9eziIcPmDGPmqXNZrm6gkoECDlf5r0fANNUpHYh4Ott16IndmSRv9Ag4y3c09OS5zdnPmThjAWXTeSP3p3QP8SpnugjqWgOa5oB8wmrWB0WVwsDoVIUlWWUrWSsMsBOV7Wg3HiPFOGUAGYNJc07WG/h4IKxE29ZHG495hLT6K44HTU8cZdLeQm1m7A/zKrr6drsay2yl+tiNVesFoHAFjB01PLkgWGIRAACiZp/6yhWNuG2aBrshBoqaYgM1OWWBzEJ2m1ULub0sgqWI4awMknljDi038SqDHBLWVlRUGMtbcNaD0WuYjC2WndGBmuLaaqvOwpkZLWss0HW43QZ3X0Jax99OhsoKqpHupy9o7zDcLR8Uw8tD2uGh52UBPhp7Fxy306boKb2faEPbsRdJtaAHBSpo3QTmMscGvBLLcuqbyU7zKWAC7iGi/iga0sHuMzhe5vddTxND2ljRr4KcbQBtMRbYC2iZVLMrYmssXuNmNQMqeEOmdcaD6pRkd2FoA0UnSUNnhtgO7bXnoiOid2srDfTmPMII5sVobkgWNtUg8sc8CMFxtropc0gbHlOQ3JADbu9QmL6NwmaRZhv3b7keXJB5RF/aZBoDuAFLtLoI23FgdiTumtNQyZ7hpDhvzVhocOp62lENRdjybNf4oK1S0gqOIQG95rWgl3r/ANrTeH8KABdLSu5C4Nr6KmcG4fMcTqWuaC6J+Qne9r7LXsOiPYgON3i1/FAq2mYGj3b9kJ+GG25+aECqTmZmbpulEIGnZX1HPQgpmae8m2hJUqW6rgxi+oQQGIYd2slrXUTX4TlicGAWDT6K6via+xLQU1qKISEacrIMoxPDXmMPY0l7bOaLbn++yZYbhhqa1sjR3AM1+nRalNg7DYaE3vqm+DcPsgimc5o969xb1a062+pKCoVuHRw0sjjlawMu552AG6qOG0T8Qqn1RYWxg5Ym8wz0+q0nGqB+I1XsFOy1JGwvlfbSV/IDwH3XODYEI42xsiygEg6bnqgrlJhj2OuW6W36riowrJiHMCRvzWhRYKy5DmgeQ0RU4IHFrwLW+qCj/wADOc3blDtdOaTquF3SNEjC64NxYakrS2YawRAZQuxQtDrZQQQgzahwlxeWyNPadLc1N0uCuc0OZe9+QKtf8MYHF4Gt04jpgBYtA9EFM4Kw0MkrJHtF3TuAzeQV3hhjbezUhhlKyniIDALucfW5T4AA6ICyF6hALzmhCD1CEIBFkIQcOYN145oMZHKyEIE2QRgXDQCRZdMiY11wLIQgUyNPK3kjKBp90IQe2FrWXth0QhAIQhB4ABsF6hCAQhCD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890588"/>
            <a:ext cx="1390650" cy="186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428625" y="1000125"/>
          <a:ext cx="6143625" cy="3341688"/>
        </p:xfrm>
        <a:graphic>
          <a:graphicData uri="http://schemas.openxmlformats.org/presentationml/2006/ole">
            <p:oleObj spid="_x0000_s2050" name="Документ" r:id="rId4" imgW="5955857" imgH="334105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357313" y="357188"/>
            <a:ext cx="7786687" cy="357187"/>
          </a:xfrm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38" y="1214438"/>
            <a:ext cx="7929562" cy="5357812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ru-RU" b="1" dirty="0" smtClean="0"/>
              <a:t>		В книгах «История хозяйства» и «Протестантская этика и дух капитализма» М. Вебер анализировал духовные истоки предпринимательства и этики труда на капиталистических предприятиях.</a:t>
            </a:r>
          </a:p>
          <a:p>
            <a:pPr algn="just" eaLnBrk="1" hangingPunct="1">
              <a:buFontTx/>
              <a:buNone/>
              <a:defRPr/>
            </a:pPr>
            <a:r>
              <a:rPr lang="ru-RU" b="1" dirty="0" smtClean="0"/>
              <a:t>		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1357313" y="357188"/>
            <a:ext cx="7786687" cy="357187"/>
          </a:xfrm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63" y="1643063"/>
            <a:ext cx="5072062" cy="4929187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ru-RU" b="1" dirty="0" smtClean="0"/>
              <a:t>	</a:t>
            </a:r>
          </a:p>
          <a:p>
            <a:pPr algn="ctr" eaLnBrk="1" hangingPunct="1">
              <a:buFontTx/>
              <a:buNone/>
              <a:defRPr/>
            </a:pPr>
            <a:r>
              <a:rPr lang="ru-RU" dirty="0" smtClean="0"/>
              <a:t> </a:t>
            </a:r>
            <a:r>
              <a:rPr lang="ru-RU" b="1" dirty="0" smtClean="0"/>
              <a:t>профессор </a:t>
            </a:r>
            <a:br>
              <a:rPr lang="ru-RU" b="1" dirty="0" smtClean="0"/>
            </a:br>
            <a:r>
              <a:rPr lang="ru-RU" b="1" dirty="0" smtClean="0"/>
              <a:t>Нью-Йоркского университета, профессор </a:t>
            </a:r>
          </a:p>
          <a:p>
            <a:pPr algn="ctr" eaLnBrk="1" hangingPunct="1">
              <a:buFontTx/>
              <a:buNone/>
              <a:defRPr/>
            </a:pPr>
            <a:r>
              <a:rPr lang="ru-RU" b="1" dirty="0" smtClean="0"/>
              <a:t>Высшей школы </a:t>
            </a:r>
            <a:r>
              <a:rPr lang="ru-RU" b="1" dirty="0" err="1" smtClean="0"/>
              <a:t>Кларемонт</a:t>
            </a:r>
            <a:r>
              <a:rPr lang="ru-RU" b="1" dirty="0" smtClean="0"/>
              <a:t> в Калифорнии, </a:t>
            </a:r>
          </a:p>
          <a:p>
            <a:pPr algn="ctr" eaLnBrk="1" hangingPunct="1">
              <a:buFontTx/>
              <a:buNone/>
              <a:defRPr/>
            </a:pPr>
            <a:r>
              <a:rPr lang="ru-RU" b="1" dirty="0" smtClean="0"/>
              <a:t>консультант в сфере бизнеса.</a:t>
            </a:r>
          </a:p>
          <a:p>
            <a:pPr algn="just" eaLnBrk="1" hangingPunct="1">
              <a:buFontTx/>
              <a:buNone/>
              <a:defRPr/>
            </a:pPr>
            <a:r>
              <a:rPr lang="ru-RU" b="1" dirty="0" smtClean="0"/>
              <a:t>		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endParaRPr lang="ru-RU" b="1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85750" y="142875"/>
          <a:ext cx="5429250" cy="2900363"/>
        </p:xfrm>
        <a:graphic>
          <a:graphicData uri="http://schemas.openxmlformats.org/presentationml/2006/ole">
            <p:oleObj spid="_x0000_s3074" name="Документ" r:id="rId3" imgW="5955857" imgH="2900440" progId="Word.Document.12">
              <p:embed/>
            </p:oleObj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2643188" y="357188"/>
            <a:ext cx="607218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ru-RU" sz="2800" b="1" kern="0" dirty="0">
                <a:latin typeface="+mn-lt"/>
                <a:cs typeface="+mn-cs"/>
              </a:rPr>
              <a:t>	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2800" b="1" kern="0" dirty="0">
                <a:latin typeface="+mn-lt"/>
                <a:cs typeface="+mn-cs"/>
              </a:rPr>
              <a:t>	Питер </a:t>
            </a:r>
            <a:r>
              <a:rPr lang="ru-RU" sz="2800" b="1" kern="0" dirty="0" err="1">
                <a:latin typeface="+mn-lt"/>
                <a:cs typeface="+mn-cs"/>
              </a:rPr>
              <a:t>Друкер</a:t>
            </a:r>
            <a:r>
              <a:rPr lang="ru-RU" sz="2800" b="1" kern="0" dirty="0">
                <a:latin typeface="+mn-lt"/>
                <a:cs typeface="+mn-cs"/>
              </a:rPr>
              <a:t> </a:t>
            </a:r>
            <a:endParaRPr lang="ru-RU" sz="2800" b="1" kern="0" dirty="0" smtClean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2800" b="1" kern="0" dirty="0" smtClean="0">
                <a:latin typeface="+mn-lt"/>
                <a:cs typeface="+mn-cs"/>
              </a:rPr>
              <a:t>   (</a:t>
            </a:r>
            <a:r>
              <a:rPr lang="ru-RU" sz="2800" b="1" kern="0" dirty="0">
                <a:latin typeface="+mn-lt"/>
                <a:cs typeface="+mn-cs"/>
              </a:rPr>
              <a:t>1909-2005)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sz="2800" b="1" kern="0" dirty="0">
                <a:latin typeface="+mn-lt"/>
                <a:cs typeface="+mn-cs"/>
              </a:rPr>
              <a:t>		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ru-RU" sz="2800" b="1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357313" y="357188"/>
            <a:ext cx="7786687" cy="357187"/>
          </a:xfrm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100" name="Содержимое 2"/>
          <p:cNvSpPr>
            <a:spLocks noGrp="1"/>
          </p:cNvSpPr>
          <p:nvPr>
            <p:ph idx="1"/>
          </p:nvPr>
        </p:nvSpPr>
        <p:spPr>
          <a:xfrm>
            <a:off x="3500438" y="1071563"/>
            <a:ext cx="5500687" cy="5357812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ru-RU" sz="2400" b="1" smtClean="0"/>
              <a:t>Основоположник науки о действии. 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ru-RU" sz="2400" b="1" smtClean="0"/>
              <a:t>	Его подход, используемый как к отдельным индивидам, так и организациям в целом дает возможность добиться изменения поведения отдельных людей и социальных систем. 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endParaRPr lang="ru-RU" sz="2400" b="1" smtClean="0"/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endParaRPr lang="ru-RU" sz="2400" b="1" smtClean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714375" y="357188"/>
            <a:ext cx="67865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ru-RU" sz="2800" b="1" dirty="0" err="1"/>
              <a:t>Аржирис</a:t>
            </a:r>
            <a:r>
              <a:rPr lang="ru-RU" sz="2800" b="1" dirty="0"/>
              <a:t> </a:t>
            </a:r>
            <a:r>
              <a:rPr lang="ru-RU" sz="2800" b="1" dirty="0" err="1"/>
              <a:t>Крис</a:t>
            </a:r>
            <a:r>
              <a:rPr lang="ru-RU" sz="2800" b="1" dirty="0"/>
              <a:t>, </a:t>
            </a:r>
            <a:r>
              <a:rPr lang="ru-RU" sz="2800" b="1" dirty="0" err="1"/>
              <a:t>Argyris</a:t>
            </a:r>
            <a:r>
              <a:rPr lang="ru-RU" sz="2800" b="1" dirty="0"/>
              <a:t> </a:t>
            </a:r>
            <a:r>
              <a:rPr lang="ru-RU" sz="2800" b="1" dirty="0" err="1"/>
              <a:t>Chris</a:t>
            </a:r>
            <a:endParaRPr lang="ru-RU" sz="2800" b="1" kern="0" dirty="0">
              <a:latin typeface="+mn-lt"/>
              <a:cs typeface="+mn-cs"/>
            </a:endParaRP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42875" y="1071563"/>
          <a:ext cx="5643563" cy="3587750"/>
        </p:xfrm>
        <a:graphic>
          <a:graphicData uri="http://schemas.openxmlformats.org/presentationml/2006/ole">
            <p:oleObj spid="_x0000_s4098" name="Документ" r:id="rId3" imgW="5955857" imgH="358733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357313" y="357188"/>
            <a:ext cx="7786687" cy="357187"/>
          </a:xfrm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1143000" y="1214438"/>
            <a:ext cx="6786563" cy="5357812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b="1" dirty="0" smtClean="0"/>
              <a:t>Более подробную информацию о предмете психологии менеджмента, истории данной науки Вы можете получить в лекции № 1</a:t>
            </a: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b="1" dirty="0" smtClean="0"/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b="1" dirty="0" smtClean="0"/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dirty="0" smtClean="0">
                <a:hlinkClick r:id="rId2" action="ppaction://hlinkpres?slideindex=1&amp;slidetitle="/>
              </a:rPr>
              <a:t>Перейти к лекции 1</a:t>
            </a:r>
            <a:endParaRPr lang="ru-RU" b="1" dirty="0" smtClean="0"/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b="1" dirty="0" smtClean="0"/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b="1" dirty="0" smtClean="0"/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b="1" dirty="0" smtClean="0"/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dirty="0" smtClean="0"/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357313" y="357188"/>
            <a:ext cx="7786687" cy="357187"/>
          </a:xfrm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1143000" y="1214438"/>
            <a:ext cx="6786563" cy="5357812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b="1" smtClean="0"/>
              <a:t>Итак, управление - перевод организационной системы из существующего в желательное состояние выполняется посредством осуществления управленческих функций:</a:t>
            </a: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smtClean="0"/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112153" cy="1219200"/>
          </a:xfrm>
        </p:spPr>
        <p:txBody>
          <a:bodyPr/>
          <a:lstStyle/>
          <a:p>
            <a:r>
              <a:rPr lang="ru-RU" sz="1200" dirty="0" smtClean="0"/>
              <a:t>УДК	159.9:070</a:t>
            </a:r>
            <a:br>
              <a:rPr lang="ru-RU" sz="1200" dirty="0" smtClean="0"/>
            </a:br>
            <a:r>
              <a:rPr lang="ru-RU" sz="1200" dirty="0" smtClean="0"/>
              <a:t>ББК	88.4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71546"/>
            <a:ext cx="7683525" cy="5054617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    </a:t>
            </a:r>
            <a:r>
              <a:rPr lang="ru-RU" sz="1800" b="1" dirty="0" smtClean="0"/>
              <a:t>Смирнова А.Ю.</a:t>
            </a:r>
            <a:r>
              <a:rPr lang="ru-RU" sz="1800" dirty="0" smtClean="0"/>
              <a:t> Курс «Психология менеджмента»: Учебное пособие. – Саратов: 2011. – 70 с.</a:t>
            </a:r>
          </a:p>
          <a:p>
            <a:pPr>
              <a:buNone/>
            </a:pPr>
            <a:r>
              <a:rPr lang="ru-RU" sz="1800" dirty="0" smtClean="0"/>
              <a:t>    Рецензент: кандидат социологических наук, доцент Петров Д.В.</a:t>
            </a:r>
          </a:p>
          <a:p>
            <a:pPr indent="0">
              <a:buNone/>
            </a:pPr>
            <a:r>
              <a:rPr lang="ru-RU" sz="1800" b="1" dirty="0" smtClean="0"/>
              <a:t>Рекомендовано к публикации кафедрой общей и социальной психологии.</a:t>
            </a:r>
          </a:p>
          <a:p>
            <a:pPr indent="0">
              <a:buNone/>
            </a:pPr>
            <a:endParaRPr lang="ru-RU" sz="1800" b="1" dirty="0" smtClean="0"/>
          </a:p>
          <a:p>
            <a:pPr indent="0">
              <a:buNone/>
            </a:pPr>
            <a:r>
              <a:rPr lang="ru-RU" sz="1800" b="1" dirty="0" smtClean="0"/>
              <a:t>Рецензент:</a:t>
            </a:r>
          </a:p>
          <a:p>
            <a:pPr indent="0">
              <a:buNone/>
            </a:pPr>
            <a:r>
              <a:rPr lang="ru-RU" sz="1800" b="1" dirty="0" smtClean="0"/>
              <a:t>кандидат социологических наук,</a:t>
            </a:r>
          </a:p>
          <a:p>
            <a:pPr indent="0">
              <a:buNone/>
            </a:pPr>
            <a:r>
              <a:rPr lang="ru-RU" sz="1800" b="1" dirty="0" smtClean="0"/>
              <a:t>Петров Д.В. </a:t>
            </a:r>
          </a:p>
          <a:p>
            <a:pPr indent="0">
              <a:buNone/>
            </a:pPr>
            <a:endParaRPr lang="ru-RU" sz="1800" b="1" dirty="0" smtClean="0"/>
          </a:p>
          <a:p>
            <a:pPr indent="0">
              <a:buNone/>
            </a:pPr>
            <a:r>
              <a:rPr lang="ru-RU" sz="1800" b="1" dirty="0" smtClean="0"/>
              <a:t>Предназначено для магистрантов, обучающихся по профессионально - образовательной программе «Организационная психология». </a:t>
            </a:r>
          </a:p>
          <a:p>
            <a:pPr indent="0" algn="r">
              <a:buNone/>
            </a:pPr>
            <a:r>
              <a:rPr lang="ru-RU" sz="1800" dirty="0" smtClean="0"/>
              <a:t>© Смирнова А.Ю., 2011</a:t>
            </a:r>
          </a:p>
          <a:p>
            <a:pPr indent="0" algn="r">
              <a:buNone/>
            </a:pPr>
            <a:endParaRPr lang="ru-RU" sz="1800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0" y="428625"/>
            <a:ext cx="9144000" cy="1785938"/>
          </a:xfrm>
        </p:spPr>
        <p:txBody>
          <a:bodyPr/>
          <a:lstStyle/>
          <a:p>
            <a:pPr eaLnBrk="1" hangingPunct="1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000" b="1" dirty="0" smtClean="0"/>
              <a:t>Можно выделить 9 управленческих функций</a:t>
            </a:r>
            <a:br>
              <a:rPr lang="ru-RU" sz="4000" b="1" dirty="0" smtClean="0"/>
            </a:br>
            <a:r>
              <a:rPr lang="en-US" sz="2800" b="1" dirty="0" smtClean="0"/>
              <a:t> </a:t>
            </a:r>
            <a:r>
              <a:rPr lang="ru-RU" sz="2800" b="1" dirty="0" smtClean="0"/>
              <a:t>(по О.С. </a:t>
            </a:r>
            <a:r>
              <a:rPr lang="ru-RU" sz="2800" b="1" dirty="0" err="1" smtClean="0"/>
              <a:t>Виханскому</a:t>
            </a:r>
            <a:r>
              <a:rPr lang="ru-RU" sz="2800" b="1" dirty="0" smtClean="0"/>
              <a:t> и А.И. Наумову):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500063" y="2214563"/>
            <a:ext cx="8643937" cy="4214812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Постановку цели </a:t>
            </a:r>
            <a:r>
              <a:rPr lang="ru-RU" sz="3200" dirty="0" smtClean="0"/>
              <a:t>(определение будущего состояния организации).</a:t>
            </a:r>
          </a:p>
          <a:p>
            <a:pPr eaLnBrk="1" hangingPunct="1"/>
            <a:r>
              <a:rPr lang="ru-RU" sz="3200" b="1" dirty="0" smtClean="0"/>
              <a:t>Разработку стратегии </a:t>
            </a:r>
            <a:r>
              <a:rPr lang="ru-RU" sz="3200" dirty="0" smtClean="0"/>
              <a:t>(определение способов достижения цели).</a:t>
            </a:r>
          </a:p>
          <a:p>
            <a:pPr eaLnBrk="1" hangingPunct="1"/>
            <a:r>
              <a:rPr lang="ru-RU" sz="3200" b="1" dirty="0" smtClean="0"/>
              <a:t>Планирование работы </a:t>
            </a:r>
            <a:r>
              <a:rPr lang="ru-RU" sz="3200" dirty="0" smtClean="0"/>
              <a:t>(определение задач конкретным исполнителям).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572500" cy="1785938"/>
          </a:xfrm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b="1" smtClean="0"/>
              <a:t>Можно выделить 9 управленческих функций: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>
          <a:xfrm>
            <a:off x="571500" y="2214563"/>
            <a:ext cx="8358188" cy="4214812"/>
          </a:xfrm>
        </p:spPr>
        <p:txBody>
          <a:bodyPr/>
          <a:lstStyle/>
          <a:p>
            <a:pPr eaLnBrk="1" hangingPunct="1"/>
            <a:r>
              <a:rPr lang="ru-RU" sz="3200" b="1" smtClean="0"/>
              <a:t>Проектирование работы </a:t>
            </a:r>
            <a:r>
              <a:rPr lang="ru-RU" sz="3200" smtClean="0"/>
              <a:t>(определение рабочих функций исполнителей).</a:t>
            </a:r>
          </a:p>
          <a:p>
            <a:pPr eaLnBrk="1" hangingPunct="1"/>
            <a:r>
              <a:rPr lang="ru-RU" sz="3200" b="1" smtClean="0"/>
              <a:t>Мотивирование к работе </a:t>
            </a:r>
            <a:r>
              <a:rPr lang="ru-RU" sz="3200" smtClean="0"/>
              <a:t>(целенаправленное воздействие на исполнителей).</a:t>
            </a:r>
          </a:p>
          <a:p>
            <a:pPr eaLnBrk="1" hangingPunct="1"/>
            <a:r>
              <a:rPr lang="ru-RU" sz="3200" b="1" smtClean="0"/>
              <a:t>Координацию работы </a:t>
            </a:r>
            <a:r>
              <a:rPr lang="ru-RU" sz="3200" smtClean="0"/>
              <a:t>(согласование усилий исполнителей).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572500" cy="1785938"/>
          </a:xfrm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b="1" smtClean="0"/>
              <a:t>Можно выделить 9 управленческих функций: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857250" y="2214563"/>
            <a:ext cx="8072438" cy="4214812"/>
          </a:xfrm>
        </p:spPr>
        <p:txBody>
          <a:bodyPr/>
          <a:lstStyle/>
          <a:p>
            <a:pPr eaLnBrk="1" hangingPunct="1"/>
            <a:r>
              <a:rPr lang="ru-RU" sz="3200" b="1" smtClean="0"/>
              <a:t>Учёт и оценку работы </a:t>
            </a:r>
            <a:r>
              <a:rPr lang="ru-RU" sz="3200" smtClean="0"/>
              <a:t>(измерение результатов и их анализ).</a:t>
            </a:r>
          </a:p>
          <a:p>
            <a:pPr eaLnBrk="1" hangingPunct="1"/>
            <a:r>
              <a:rPr lang="ru-RU" sz="3200" b="1" smtClean="0"/>
              <a:t>Контроль выполнения работы </a:t>
            </a:r>
            <a:r>
              <a:rPr lang="ru-RU" sz="3200" smtClean="0"/>
              <a:t>(сопоставление результатов с целями).</a:t>
            </a:r>
          </a:p>
          <a:p>
            <a:pPr eaLnBrk="1" hangingPunct="1"/>
            <a:r>
              <a:rPr lang="ru-RU" sz="3200" b="1" smtClean="0"/>
              <a:t>Обратную связь </a:t>
            </a:r>
            <a:r>
              <a:rPr lang="ru-RU" sz="3200" smtClean="0"/>
              <a:t>(корректировка).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500062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> </a:t>
            </a: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428625" y="785813"/>
            <a:ext cx="8255000" cy="53403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/>
              <a:t>Место процесса управления в организации</a:t>
            </a:r>
          </a:p>
          <a:p>
            <a:pPr eaLnBrk="1" hangingPunct="1">
              <a:buFontTx/>
              <a:buNone/>
            </a:pPr>
            <a:r>
              <a:rPr lang="ru-RU" smtClean="0"/>
              <a:t>					</a:t>
            </a:r>
          </a:p>
          <a:p>
            <a:pPr eaLnBrk="1" hangingPunct="1">
              <a:buFontTx/>
              <a:buNone/>
            </a:pPr>
            <a:r>
              <a:rPr lang="ru-RU" smtClean="0"/>
              <a:t>				     </a:t>
            </a:r>
            <a:r>
              <a:rPr lang="ru-RU" sz="2000" b="1" smtClean="0"/>
              <a:t>ПРОЦЕСС</a:t>
            </a:r>
          </a:p>
          <a:p>
            <a:pPr eaLnBrk="1" hangingPunct="1">
              <a:buFontTx/>
              <a:buNone/>
            </a:pPr>
            <a:r>
              <a:rPr lang="ru-RU" sz="2000" b="1" smtClean="0"/>
              <a:t>				   УПРАВЛЕНИЯ</a:t>
            </a:r>
          </a:p>
          <a:p>
            <a:pPr eaLnBrk="1" hangingPunct="1">
              <a:buFontTx/>
              <a:buNone/>
            </a:pPr>
            <a:endParaRPr lang="ru-RU" sz="2000" b="1" smtClean="0"/>
          </a:p>
          <a:p>
            <a:pPr eaLnBrk="1" hangingPunct="1">
              <a:buFontTx/>
              <a:buNone/>
            </a:pPr>
            <a:endParaRPr lang="ru-RU" sz="2000" b="1" smtClean="0"/>
          </a:p>
          <a:p>
            <a:pPr eaLnBrk="1" hangingPunct="1">
              <a:buFontTx/>
              <a:buNone/>
            </a:pPr>
            <a:endParaRPr lang="ru-RU" sz="2000" b="1" smtClean="0"/>
          </a:p>
          <a:p>
            <a:pPr eaLnBrk="1" hangingPunct="1">
              <a:buFontTx/>
              <a:buNone/>
            </a:pPr>
            <a:endParaRPr lang="ru-RU" sz="2000" b="1" smtClean="0"/>
          </a:p>
          <a:p>
            <a:pPr eaLnBrk="1" hangingPunct="1">
              <a:buFontTx/>
              <a:buNone/>
            </a:pPr>
            <a:r>
              <a:rPr lang="ru-RU" sz="2000" b="1" smtClean="0"/>
              <a:t>				     ПРОЦЕСС </a:t>
            </a:r>
          </a:p>
          <a:p>
            <a:pPr eaLnBrk="1" hangingPunct="1">
              <a:buFontTx/>
              <a:buNone/>
            </a:pPr>
            <a:r>
              <a:rPr lang="ru-RU" sz="2000" b="1" smtClean="0"/>
              <a:t>				   СОЗДАНИЯ</a:t>
            </a:r>
          </a:p>
          <a:p>
            <a:pPr eaLnBrk="1" hangingPunct="1">
              <a:buFontTx/>
              <a:buNone/>
            </a:pPr>
            <a:r>
              <a:rPr lang="ru-RU" sz="2000" b="1" smtClean="0"/>
              <a:t>				И  РЕАЛИЗАЦИИ </a:t>
            </a:r>
          </a:p>
          <a:p>
            <a:pPr eaLnBrk="1" hangingPunct="1">
              <a:buFontTx/>
              <a:buNone/>
            </a:pPr>
            <a:r>
              <a:rPr lang="ru-RU" sz="2000" b="1" smtClean="0"/>
              <a:t>				    ПРОДУКТА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313" y="2071688"/>
            <a:ext cx="3000375" cy="37147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r>
              <a:rPr lang="ru-RU" b="1" u="sng" dirty="0"/>
              <a:t>Ресурсы</a:t>
            </a:r>
            <a:r>
              <a:rPr lang="ru-RU" dirty="0"/>
              <a:t>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dirty="0"/>
              <a:t>Трудовые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dirty="0"/>
              <a:t>Материальные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dirty="0"/>
              <a:t>Финансовые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dirty="0"/>
              <a:t>Информационные</a:t>
            </a:r>
          </a:p>
          <a:p>
            <a:pPr marL="342900" indent="-342900">
              <a:defRPr/>
            </a:pPr>
            <a:r>
              <a:rPr lang="ru-RU" dirty="0"/>
              <a:t>2. </a:t>
            </a:r>
            <a:r>
              <a:rPr lang="ru-RU" b="1" u="sng" dirty="0"/>
              <a:t>Положение в среде</a:t>
            </a:r>
          </a:p>
          <a:p>
            <a:pPr marL="342900" indent="-342900">
              <a:defRPr/>
            </a:pPr>
            <a:r>
              <a:rPr lang="ru-RU" dirty="0"/>
              <a:t>3. </a:t>
            </a:r>
            <a:r>
              <a:rPr lang="ru-RU" b="1" u="sng" dirty="0"/>
              <a:t>Динамка развития</a:t>
            </a:r>
          </a:p>
          <a:p>
            <a:pPr marL="342900" indent="-342900">
              <a:defRPr/>
            </a:pPr>
            <a:r>
              <a:rPr lang="ru-RU" dirty="0"/>
              <a:t>4.  </a:t>
            </a:r>
            <a:r>
              <a:rPr lang="ru-RU" b="1" u="sng" dirty="0"/>
              <a:t>Стратегия </a:t>
            </a:r>
          </a:p>
          <a:p>
            <a:pPr marL="342900" indent="-342900" algn="ctr">
              <a:buFontTx/>
              <a:buAutoNum type="arabicPeriod"/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5000" y="2000250"/>
            <a:ext cx="3000375" cy="371475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Tx/>
              <a:buAutoNum type="arabicPeriod"/>
              <a:defRPr/>
            </a:pPr>
            <a:r>
              <a:rPr lang="ru-RU" b="1" dirty="0"/>
              <a:t>Поставленные цели</a:t>
            </a:r>
          </a:p>
          <a:p>
            <a:pPr marL="342900" indent="-342900" algn="ctr">
              <a:buFontTx/>
              <a:buAutoNum type="arabicPeriod"/>
              <a:defRPr/>
            </a:pPr>
            <a:endParaRPr lang="ru-RU" dirty="0"/>
          </a:p>
          <a:p>
            <a:pPr marL="342900" indent="-342900" algn="ctr">
              <a:buFontTx/>
              <a:buAutoNum type="arabicPeriod"/>
              <a:defRPr/>
            </a:pPr>
            <a:endParaRPr lang="ru-RU" dirty="0"/>
          </a:p>
          <a:p>
            <a:pPr marL="342900" indent="-342900" algn="ctr">
              <a:buFontTx/>
              <a:buAutoNum type="arabicPeriod"/>
              <a:defRPr/>
            </a:pPr>
            <a:endParaRPr lang="ru-RU" dirty="0"/>
          </a:p>
          <a:p>
            <a:pPr marL="342900" indent="-342900" algn="ctr">
              <a:buFontTx/>
              <a:buAutoNum type="arabicPeriod"/>
              <a:defRPr/>
            </a:pPr>
            <a:endParaRPr lang="ru-RU" dirty="0"/>
          </a:p>
          <a:p>
            <a:pPr marL="342900" indent="-342900" algn="ctr">
              <a:buFontTx/>
              <a:buAutoNum type="arabicPeriod"/>
              <a:defRPr/>
            </a:pPr>
            <a:endParaRPr lang="ru-RU" dirty="0"/>
          </a:p>
          <a:p>
            <a:pPr marL="342900" indent="-342900" algn="ctr">
              <a:defRPr/>
            </a:pPr>
            <a:r>
              <a:rPr lang="ru-RU" dirty="0"/>
              <a:t>2. </a:t>
            </a:r>
            <a:r>
              <a:rPr lang="ru-RU" b="1" dirty="0"/>
              <a:t>Полученные</a:t>
            </a:r>
          </a:p>
          <a:p>
            <a:pPr marL="342900" indent="-342900" algn="ctr">
              <a:defRPr/>
            </a:pPr>
            <a:r>
              <a:rPr lang="ru-RU" b="1" dirty="0"/>
              <a:t>результаты </a:t>
            </a:r>
          </a:p>
          <a:p>
            <a:pPr marL="342900" indent="-342900" algn="ctr">
              <a:buFontTx/>
              <a:buAutoNum type="arabicPeriod"/>
              <a:defRPr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43250" y="3071813"/>
            <a:ext cx="2643188" cy="1571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Действие и функция управления</a:t>
            </a:r>
          </a:p>
        </p:txBody>
      </p:sp>
      <p:sp>
        <p:nvSpPr>
          <p:cNvPr id="7" name="Стрелка вверх 6"/>
          <p:cNvSpPr/>
          <p:nvPr/>
        </p:nvSpPr>
        <p:spPr>
          <a:xfrm>
            <a:off x="3929063" y="3143250"/>
            <a:ext cx="285750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4429125" y="3143250"/>
            <a:ext cx="285750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>
            <a:off x="5000625" y="3143250"/>
            <a:ext cx="285750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10800000">
            <a:off x="3929063" y="4286250"/>
            <a:ext cx="285750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rot="10800000">
            <a:off x="4500563" y="4286250"/>
            <a:ext cx="285750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10982197">
            <a:off x="4937125" y="4294188"/>
            <a:ext cx="285750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Двойная стрелка вверх/вниз 12"/>
          <p:cNvSpPr/>
          <p:nvPr/>
        </p:nvSpPr>
        <p:spPr>
          <a:xfrm>
            <a:off x="3357563" y="3214688"/>
            <a:ext cx="214312" cy="128587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Двойная стрелка вверх/вниз 13"/>
          <p:cNvSpPr/>
          <p:nvPr/>
        </p:nvSpPr>
        <p:spPr>
          <a:xfrm>
            <a:off x="5429250" y="3214688"/>
            <a:ext cx="214313" cy="128587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214313" y="357188"/>
            <a:ext cx="8001000" cy="2071687"/>
          </a:xfrm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b="1" smtClean="0"/>
              <a:t>МЕТОДЫ УПРАВЛЕНИЯ</a:t>
            </a: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88" y="1785938"/>
            <a:ext cx="7786687" cy="4643437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/>
              <a:t>Организационно-административные методы.</a:t>
            </a:r>
          </a:p>
          <a:p>
            <a:pPr eaLnBrk="1" hangingPunct="1">
              <a:defRPr/>
            </a:pPr>
            <a:r>
              <a:rPr lang="ru-RU" sz="3600" b="1" dirty="0" smtClean="0"/>
              <a:t>Методы правового регулирования.</a:t>
            </a:r>
          </a:p>
          <a:p>
            <a:pPr eaLnBrk="1" hangingPunct="1">
              <a:defRPr/>
            </a:pPr>
            <a:r>
              <a:rPr lang="ru-RU" sz="3600" b="1" dirty="0" smtClean="0"/>
              <a:t>Экономические методы.</a:t>
            </a:r>
          </a:p>
          <a:p>
            <a:pPr eaLnBrk="1" hangingPunct="1">
              <a:defRPr/>
            </a:pPr>
            <a:r>
              <a:rPr lang="ru-RU" sz="3600" b="1" dirty="0" smtClean="0"/>
              <a:t>Психологические методы.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14313" y="928688"/>
            <a:ext cx="8643937" cy="1428750"/>
          </a:xfrm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b="1" smtClean="0"/>
              <a:t> Алгоритм управленческой деятельности </a:t>
            </a: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928688" y="1785938"/>
            <a:ext cx="7786687" cy="4643437"/>
          </a:xfrm>
        </p:spPr>
        <p:txBody>
          <a:bodyPr/>
          <a:lstStyle/>
          <a:p>
            <a:pPr eaLnBrk="1" hangingPunct="1"/>
            <a:endParaRPr lang="ru-RU" sz="3600" smtClean="0"/>
          </a:p>
          <a:p>
            <a:pPr algn="just" eaLnBrk="1" hangingPunct="1">
              <a:buFontTx/>
              <a:buNone/>
            </a:pPr>
            <a:r>
              <a:rPr lang="ru-RU" sz="3600" smtClean="0"/>
              <a:t>	</a:t>
            </a:r>
            <a:r>
              <a:rPr lang="ru-RU" sz="3600" b="1" smtClean="0"/>
              <a:t>это алгоритм перевода ОС из существующего в желательное состояние. 	Алгоритм представляет собой последовательную реализацию 9-ти управленческих функций.</a:t>
            </a:r>
            <a:endParaRPr lang="ru-RU" sz="4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8001000" cy="1357312"/>
          </a:xfrm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b="1" smtClean="0"/>
              <a:t>Эволюция подходов к управлению</a:t>
            </a: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9155" name="Содержимое 2"/>
          <p:cNvSpPr>
            <a:spLocks noGrp="1"/>
          </p:cNvSpPr>
          <p:nvPr>
            <p:ph idx="1"/>
          </p:nvPr>
        </p:nvSpPr>
        <p:spPr>
          <a:xfrm>
            <a:off x="642938" y="1928813"/>
            <a:ext cx="8215312" cy="45005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технократический подход;</a:t>
            </a:r>
          </a:p>
          <a:p>
            <a:pPr eaLnBrk="1" hangingPunct="1">
              <a:buFontTx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2. доктрина человеческих отношений;</a:t>
            </a:r>
          </a:p>
          <a:p>
            <a:pPr eaLnBrk="1" hangingPunct="1">
              <a:buFontTx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3. контрактация индивидуальной ответственности;</a:t>
            </a:r>
            <a:endParaRPr lang="ru-RU" sz="3600" smtClean="0"/>
          </a:p>
          <a:p>
            <a:pPr eaLnBrk="1" hangingPunct="1">
              <a:buFontTx/>
              <a:buNone/>
            </a:pPr>
            <a:r>
              <a:rPr lang="ru-RU" sz="3600" smtClean="0"/>
              <a:t>4. 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командный менеджмент</a:t>
            </a:r>
            <a:r>
              <a:rPr lang="ru-RU" sz="3600" smtClean="0"/>
              <a:t>. 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8001000" cy="857250"/>
          </a:xfrm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b="1" smtClean="0"/>
              <a:t>Управление </a:t>
            </a: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285750" y="1357313"/>
            <a:ext cx="8643938" cy="52149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В самом общем виде управление предстает как </a:t>
            </a:r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определенный тип</a:t>
            </a:r>
          </a:p>
          <a:p>
            <a:pPr algn="ctr" eaLnBrk="1" hangingPunct="1">
              <a:buFontTx/>
              <a:buNone/>
            </a:pPr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взаимодействия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, существующий между двумя субъектами, один из</a:t>
            </a:r>
          </a:p>
          <a:p>
            <a:pPr algn="ctr" eaLnBrk="1" hangingPunct="1">
              <a:buFontTx/>
              <a:buNone/>
            </a:pP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которых в этом взаимодействии находится в позиции </a:t>
            </a:r>
            <a:r>
              <a:rPr lang="ru-RU" sz="3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субъекта</a:t>
            </a: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управления, а второй — в позиции </a:t>
            </a:r>
            <a:r>
              <a:rPr lang="ru-RU" sz="3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объекта</a:t>
            </a: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r>
              <a:rPr lang="ru-RU" sz="3200" b="1" smtClean="0"/>
              <a:t>. </a:t>
            </a:r>
          </a:p>
          <a:p>
            <a:pPr algn="ctr" eaLnBrk="1" hangingPunct="1">
              <a:buFontTx/>
              <a:buNone/>
            </a:pPr>
            <a:r>
              <a:rPr lang="ru-RU" b="1" smtClean="0"/>
              <a:t>В настоящее время формируется традиция рассмотрения управления как субъект -субъектных отношений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8001000" cy="3643312"/>
          </a:xfrm>
        </p:spPr>
        <p:txBody>
          <a:bodyPr/>
          <a:lstStyle/>
          <a:p>
            <a:pPr algn="ctr" eaLnBrk="1" hangingPunct="1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3200" b="1" dirty="0" smtClean="0"/>
              <a:t>Более подробно о содержательной сути феномена управления Вы также найдете в лекции № 1.</a:t>
            </a:r>
            <a:br>
              <a:rPr lang="ru-RU" sz="3200" b="1" dirty="0" smtClean="0"/>
            </a:br>
            <a:endParaRPr lang="ru-RU" sz="3200" b="1" dirty="0" smtClean="0"/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571500" y="3643313"/>
            <a:ext cx="8358188" cy="278606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3200" dirty="0" smtClean="0"/>
              <a:t> 	</a:t>
            </a:r>
          </a:p>
          <a:p>
            <a:pPr algn="just" eaLnBrk="1" hangingPunct="1">
              <a:buFontTx/>
              <a:buNone/>
            </a:pPr>
            <a:endParaRPr lang="ru-RU" sz="3200" dirty="0" smtClean="0">
              <a:hlinkClick r:id="rId2" action="ppaction://hlinkpres?slideindex=1&amp;slidetitle="/>
            </a:endParaRPr>
          </a:p>
          <a:p>
            <a:pPr algn="just" eaLnBrk="1" hangingPunct="1">
              <a:buFontTx/>
              <a:buNone/>
            </a:pPr>
            <a:endParaRPr lang="ru-RU" sz="3200" dirty="0" smtClean="0">
              <a:hlinkClick r:id="rId2" action="ppaction://hlinkpres?slideindex=1&amp;slidetitle="/>
            </a:endParaRPr>
          </a:p>
          <a:p>
            <a:pPr algn="just" eaLnBrk="1" hangingPunct="1">
              <a:buFontTx/>
              <a:buNone/>
            </a:pPr>
            <a:endParaRPr lang="ru-RU" sz="3200" dirty="0" smtClean="0">
              <a:hlinkClick r:id="rId2" action="ppaction://hlinkpres?slideindex=1&amp;slidetitle="/>
            </a:endParaRPr>
          </a:p>
          <a:p>
            <a:pPr algn="just" eaLnBrk="1" hangingPunct="1">
              <a:buFontTx/>
              <a:buNone/>
            </a:pPr>
            <a:r>
              <a:rPr lang="ru-RU" dirty="0" smtClean="0">
                <a:hlinkClick r:id="rId2" action="ppaction://hlinkpres?slideindex=1&amp;slidetitle="/>
              </a:rPr>
              <a:t>Перейти к лекции 1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8001000" cy="3643312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3200" b="1" smtClean="0"/>
              <a:t>Более подробно об управленческих функциях и алгоритме управления Вы найдете в лекции № 6. </a:t>
            </a:r>
            <a:br>
              <a:rPr lang="ru-RU" sz="3200" b="1" smtClean="0"/>
            </a:br>
            <a:endParaRPr lang="ru-RU" sz="3200" b="1" smtClean="0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571500" y="3643313"/>
            <a:ext cx="8358188" cy="278606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3200" smtClean="0"/>
              <a:t> 	 </a:t>
            </a:r>
            <a:endParaRPr lang="ru-RU" sz="3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254897" cy="785794"/>
          </a:xfrm>
        </p:spPr>
        <p:txBody>
          <a:bodyPr/>
          <a:lstStyle/>
          <a:p>
            <a:r>
              <a:rPr lang="ru-RU" sz="2800" b="1" dirty="0" smtClean="0"/>
              <a:t>Оглавление: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928670"/>
            <a:ext cx="8572528" cy="5357850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endParaRPr lang="ru-RU" sz="1800" b="1" dirty="0" smtClean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4"/>
                </a:solidFill>
                <a:hlinkClick r:id="rId2" action="ppaction://hlinkpres?slideindex=1&amp;slidetitle="/>
              </a:rPr>
              <a:t>Лекция 1 предмет психологии </a:t>
            </a:r>
            <a:r>
              <a:rPr lang="ru-RU" sz="1600" b="1" dirty="0" err="1" smtClean="0">
                <a:solidFill>
                  <a:schemeClr val="accent4"/>
                </a:solidFill>
                <a:hlinkClick r:id="rId2" action="ppaction://hlinkpres?slideindex=1&amp;slidetitle="/>
              </a:rPr>
              <a:t>менеджмента.pptх</a:t>
            </a:r>
            <a:endParaRPr lang="ru-RU" sz="1600" b="1" dirty="0" smtClean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4"/>
                </a:solidFill>
                <a:hlinkClick r:id="rId3" action="ppaction://hlinkpres?slideindex=1&amp;slidetitle="/>
              </a:rPr>
              <a:t>Лекция 2 менеджмент в постиндустриальном </a:t>
            </a:r>
            <a:r>
              <a:rPr lang="ru-RU" sz="1600" b="1" dirty="0" err="1" smtClean="0">
                <a:solidFill>
                  <a:schemeClr val="accent4"/>
                </a:solidFill>
                <a:hlinkClick r:id="rId3" action="ppaction://hlinkpres?slideindex=1&amp;slidetitle="/>
              </a:rPr>
              <a:t>обществе.pptx</a:t>
            </a:r>
            <a:endParaRPr lang="ru-RU" sz="1600" b="1" dirty="0" smtClean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4"/>
                </a:solidFill>
                <a:hlinkClick r:id="rId4" action="ppaction://hlinkpres?slideindex=1&amp;slidetitle="/>
              </a:rPr>
              <a:t>Лекция 3 организационно-культурный  подход в  </a:t>
            </a:r>
            <a:r>
              <a:rPr lang="ru-RU" sz="1600" b="1" dirty="0" err="1" smtClean="0">
                <a:solidFill>
                  <a:schemeClr val="accent4"/>
                </a:solidFill>
                <a:hlinkClick r:id="rId4" action="ppaction://hlinkpres?slideindex=1&amp;slidetitle="/>
              </a:rPr>
              <a:t>менеджменте.pptx</a:t>
            </a:r>
            <a:endParaRPr lang="ru-RU" sz="1600" b="1" dirty="0" smtClean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4"/>
                </a:solidFill>
                <a:hlinkClick r:id="rId5" action="ppaction://hlinkpres?slideindex=1&amp;slidetitle="/>
              </a:rPr>
              <a:t>Лекция 4 лидерство, руководство, менеджмент: сущность и </a:t>
            </a:r>
            <a:r>
              <a:rPr lang="ru-RU" sz="1600" b="1" dirty="0" err="1" smtClean="0">
                <a:solidFill>
                  <a:schemeClr val="accent4"/>
                </a:solidFill>
                <a:hlinkClick r:id="rId5" action="ppaction://hlinkpres?slideindex=1&amp;slidetitle="/>
              </a:rPr>
              <a:t>специфика.pptх</a:t>
            </a:r>
            <a:endParaRPr lang="ru-RU" sz="1600" b="1" dirty="0" smtClean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4"/>
                </a:solidFill>
                <a:hlinkClick r:id="rId6" action="ppaction://hlinkpres?slideindex=1&amp;slidetitle="/>
              </a:rPr>
              <a:t>Лекция 5 структура и содержание системы </a:t>
            </a:r>
            <a:r>
              <a:rPr lang="ru-RU" sz="1600" b="1" dirty="0" err="1" smtClean="0">
                <a:solidFill>
                  <a:schemeClr val="accent4"/>
                </a:solidFill>
                <a:hlinkClick r:id="rId6" action="ppaction://hlinkpres?slideindex=1&amp;slidetitle="/>
              </a:rPr>
              <a:t>управления.pptx</a:t>
            </a:r>
            <a:endParaRPr lang="ru-RU" sz="1600" b="1" dirty="0" smtClean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4"/>
                </a:solidFill>
                <a:hlinkClick r:id="rId7" action="ppaction://hlinkpres?slideindex=1&amp;slidetitle="/>
              </a:rPr>
              <a:t>Лекция 6 психологическое содержание функций </a:t>
            </a:r>
            <a:r>
              <a:rPr lang="ru-RU" sz="1600" b="1" dirty="0" err="1" smtClean="0">
                <a:solidFill>
                  <a:schemeClr val="accent4"/>
                </a:solidFill>
                <a:hlinkClick r:id="rId7" action="ppaction://hlinkpres?slideindex=1&amp;slidetitle="/>
              </a:rPr>
              <a:t>менеджмента.pptx</a:t>
            </a:r>
            <a:endParaRPr lang="ru-RU" sz="1600" b="1" dirty="0" smtClean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4"/>
                </a:solidFill>
                <a:hlinkClick r:id="rId8" action="ppaction://hlinkpres?slideindex=1&amp;slidetitle="/>
              </a:rPr>
              <a:t>Лекция 7 психологические аспекты </a:t>
            </a:r>
            <a:r>
              <a:rPr lang="ru-RU" sz="1600" b="1" dirty="0" err="1" smtClean="0">
                <a:solidFill>
                  <a:schemeClr val="accent4"/>
                </a:solidFill>
                <a:hlinkClick r:id="rId8" action="ppaction://hlinkpres?slideindex=1&amp;slidetitle="/>
              </a:rPr>
              <a:t>целеполагания.pptx</a:t>
            </a:r>
            <a:endParaRPr lang="ru-RU" sz="1600" b="1" dirty="0" smtClean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4"/>
                </a:solidFill>
                <a:hlinkClick r:id="rId9" action="ppaction://hlinkpres?slideindex=1&amp;slidetitle="/>
              </a:rPr>
              <a:t>Лекция 8 психологические аспекты разработки </a:t>
            </a:r>
            <a:r>
              <a:rPr lang="ru-RU" sz="1600" b="1" dirty="0" err="1" smtClean="0">
                <a:solidFill>
                  <a:schemeClr val="accent4"/>
                </a:solidFill>
                <a:hlinkClick r:id="rId9" action="ppaction://hlinkpres?slideindex=1&amp;slidetitle="/>
              </a:rPr>
              <a:t>стратегии.pptx</a:t>
            </a:r>
            <a:endParaRPr lang="ru-RU" sz="1600" b="1" dirty="0" smtClean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4"/>
                </a:solidFill>
                <a:hlinkClick r:id="rId10" action="ppaction://hlinkpres?slideindex=1&amp;slidetitle="/>
              </a:rPr>
              <a:t>Лекция 9 психологические аспекты планирования </a:t>
            </a:r>
            <a:r>
              <a:rPr lang="ru-RU" sz="1600" b="1" dirty="0" err="1" smtClean="0">
                <a:solidFill>
                  <a:schemeClr val="accent4"/>
                </a:solidFill>
                <a:hlinkClick r:id="rId10" action="ppaction://hlinkpres?slideindex=1&amp;slidetitle="/>
              </a:rPr>
              <a:t>работы.pptx</a:t>
            </a:r>
            <a:endParaRPr lang="ru-RU" sz="1600" b="1" dirty="0" smtClean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4"/>
                </a:solidFill>
                <a:hlinkClick r:id="rId11" action="ppaction://hlinkpres?slideindex=1&amp;slidetitle="/>
              </a:rPr>
              <a:t>Лекция 10 психологические аспекты проектирования </a:t>
            </a:r>
            <a:r>
              <a:rPr lang="ru-RU" sz="1600" b="1" dirty="0" err="1" smtClean="0">
                <a:solidFill>
                  <a:schemeClr val="accent4"/>
                </a:solidFill>
                <a:hlinkClick r:id="rId11" action="ppaction://hlinkpres?slideindex=1&amp;slidetitle="/>
              </a:rPr>
              <a:t>работы.pptx</a:t>
            </a:r>
            <a:endParaRPr lang="ru-RU" sz="1600" b="1" dirty="0" smtClean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4"/>
                </a:solidFill>
                <a:hlinkClick r:id="rId12" action="ppaction://hlinkpres?slideindex=1&amp;slidetitle="/>
              </a:rPr>
              <a:t>Лекция 11 психологические аспекты мотивации </a:t>
            </a:r>
            <a:r>
              <a:rPr lang="ru-RU" sz="1600" b="1" dirty="0" err="1" smtClean="0">
                <a:solidFill>
                  <a:schemeClr val="accent4"/>
                </a:solidFill>
                <a:hlinkClick r:id="rId12" action="ppaction://hlinkpres?slideindex=1&amp;slidetitle="/>
              </a:rPr>
              <a:t>персонала.pptx</a:t>
            </a:r>
            <a:endParaRPr lang="ru-RU" sz="1600" b="1" dirty="0" smtClean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4"/>
                </a:solidFill>
                <a:hlinkClick r:id="rId13" action="ppaction://hlinkpres?slideindex=1&amp;slidetitle="/>
              </a:rPr>
              <a:t>Лекция 12 психологические аспекты координации, учета и оценки </a:t>
            </a:r>
            <a:r>
              <a:rPr lang="ru-RU" sz="1600" b="1" dirty="0" err="1" smtClean="0">
                <a:solidFill>
                  <a:schemeClr val="accent4"/>
                </a:solidFill>
                <a:hlinkClick r:id="rId13" action="ppaction://hlinkpres?slideindex=1&amp;slidetitle="/>
              </a:rPr>
              <a:t>работы.pptx</a:t>
            </a:r>
            <a:endParaRPr lang="ru-RU" sz="1600" b="1" dirty="0" smtClean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4"/>
                </a:solidFill>
                <a:hlinkClick r:id="rId14" action="ppaction://hlinkpres?slideindex=1&amp;slidetitle="/>
              </a:rPr>
              <a:t>Лекция 13 психологические аспекты контроля и обратной </a:t>
            </a:r>
            <a:r>
              <a:rPr lang="ru-RU" sz="1600" b="1" dirty="0" err="1" smtClean="0">
                <a:solidFill>
                  <a:schemeClr val="accent4"/>
                </a:solidFill>
                <a:hlinkClick r:id="rId14" action="ppaction://hlinkpres?slideindex=1&amp;slidetitle="/>
              </a:rPr>
              <a:t>связи.pptx</a:t>
            </a:r>
            <a:endParaRPr lang="ru-RU" sz="1600" b="1" dirty="0" smtClean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600" b="1" dirty="0" smtClean="0">
                <a:hlinkClick r:id="rId15" action="ppaction://hlinkpres?slideindex=1&amp;slidetitle="/>
              </a:rPr>
              <a:t>Вопросы для самостоятельного контроля подготовки по дисциплине</a:t>
            </a:r>
            <a:r>
              <a:rPr lang="ru-RU" sz="1600" b="1" dirty="0" smtClean="0">
                <a:solidFill>
                  <a:schemeClr val="accent4"/>
                </a:solidFill>
                <a:hlinkClick r:id="rId15" action="ppaction://hlinkpres?slideindex=1&amp;slidetitle="/>
              </a:rPr>
              <a:t>.</a:t>
            </a:r>
            <a:endParaRPr lang="ru-RU" sz="1600" b="1" dirty="0" smtClean="0">
              <a:solidFill>
                <a:schemeClr val="accent4"/>
              </a:solidFill>
            </a:endParaRPr>
          </a:p>
          <a:p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285750" y="714375"/>
            <a:ext cx="8858250" cy="714375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b="1" smtClean="0"/>
              <a:t>Система управления.</a:t>
            </a:r>
            <a:br>
              <a:rPr lang="ru-RU" sz="4800" b="1" smtClean="0"/>
            </a:br>
            <a:r>
              <a:rPr lang="ru-RU" b="1" smtClean="0"/>
              <a:t>Подсистемы системы управления.  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357188" y="2714625"/>
            <a:ext cx="8786812" cy="3714750"/>
          </a:xfrm>
        </p:spPr>
        <p:txBody>
          <a:bodyPr/>
          <a:lstStyle/>
          <a:p>
            <a:pPr indent="-466725" eaLnBrk="1" hangingPunct="1">
              <a:spcBef>
                <a:spcPct val="0"/>
              </a:spcBef>
              <a:buFontTx/>
              <a:buNone/>
            </a:pPr>
            <a:r>
              <a:rPr lang="ru-RU" sz="3200" b="1" smtClean="0"/>
              <a:t>1. структурно- функциональная;</a:t>
            </a:r>
          </a:p>
          <a:p>
            <a:pPr indent="-466725" eaLnBrk="1" hangingPunct="1">
              <a:spcBef>
                <a:spcPct val="0"/>
              </a:spcBef>
              <a:buFontTx/>
              <a:buNone/>
            </a:pPr>
            <a:r>
              <a:rPr lang="ru-RU" sz="3200" b="1" smtClean="0"/>
              <a:t>2. информационно-поведенческая;</a:t>
            </a:r>
          </a:p>
          <a:p>
            <a:pPr indent="-466725" eaLnBrk="1" hangingPunct="1">
              <a:spcBef>
                <a:spcPct val="0"/>
              </a:spcBef>
              <a:buFontTx/>
              <a:buNone/>
            </a:pPr>
            <a:r>
              <a:rPr lang="ru-RU" sz="3200" b="1" smtClean="0"/>
              <a:t>3. подсистему саморазвития системы управления.</a:t>
            </a:r>
          </a:p>
          <a:p>
            <a:pPr indent="-466725" eaLnBrk="1" hangingPunct="1">
              <a:spcBef>
                <a:spcPct val="0"/>
              </a:spcBef>
              <a:buFontTx/>
              <a:buNone/>
            </a:pPr>
            <a:endParaRPr lang="ru-RU" sz="3200" b="1" smtClean="0"/>
          </a:p>
          <a:p>
            <a:pPr indent="-466725" eaLnBrk="1" hangingPunct="1">
              <a:spcBef>
                <a:spcPct val="0"/>
              </a:spcBef>
              <a:buFontTx/>
              <a:buNone/>
            </a:pPr>
            <a:r>
              <a:rPr lang="ru-RU" sz="3200" b="1" smtClean="0"/>
              <a:t>(По О.С. Виханскому)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285750" y="714375"/>
            <a:ext cx="8858250" cy="714375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4035" name="Содержимое 2"/>
          <p:cNvSpPr>
            <a:spLocks noGrp="1"/>
          </p:cNvSpPr>
          <p:nvPr>
            <p:ph idx="1"/>
          </p:nvPr>
        </p:nvSpPr>
        <p:spPr>
          <a:xfrm>
            <a:off x="357188" y="2714625"/>
            <a:ext cx="8786812" cy="3714750"/>
          </a:xfrm>
        </p:spPr>
        <p:txBody>
          <a:bodyPr/>
          <a:lstStyle/>
          <a:p>
            <a:pPr indent="-466725" eaLnBrk="1" hangingPunct="1">
              <a:spcBef>
                <a:spcPct val="0"/>
              </a:spcBef>
              <a:buFontTx/>
              <a:buNone/>
            </a:pPr>
            <a:r>
              <a:rPr lang="ru-RU" sz="3200" b="1" dirty="0" smtClean="0"/>
              <a:t>Более подробную информацию о подсистемах системы управления  Вы можете найти в лекции № 5.</a:t>
            </a:r>
          </a:p>
          <a:p>
            <a:pPr indent="-466725" eaLnBrk="1" hangingPunct="1">
              <a:spcBef>
                <a:spcPct val="0"/>
              </a:spcBef>
              <a:buFontTx/>
              <a:buNone/>
            </a:pPr>
            <a:endParaRPr lang="ru-RU" sz="3200" b="1" dirty="0" smtClean="0"/>
          </a:p>
          <a:p>
            <a:pPr indent="-466725" eaLnBrk="1" hangingPunct="1">
              <a:spcBef>
                <a:spcPct val="0"/>
              </a:spcBef>
              <a:buFontTx/>
              <a:buNone/>
            </a:pPr>
            <a:endParaRPr lang="ru-RU" sz="3200" b="1" dirty="0" smtClean="0"/>
          </a:p>
          <a:p>
            <a:pPr indent="-466725" eaLnBrk="1" hangingPunct="1">
              <a:spcBef>
                <a:spcPct val="0"/>
              </a:spcBef>
              <a:buFontTx/>
              <a:buNone/>
            </a:pPr>
            <a:endParaRPr lang="ru-RU" sz="3200" b="1" dirty="0" smtClean="0"/>
          </a:p>
          <a:p>
            <a:pPr indent="-466725" eaLnBrk="1" hangingPunct="1">
              <a:spcBef>
                <a:spcPct val="0"/>
              </a:spcBef>
              <a:buFontTx/>
              <a:buNone/>
            </a:pPr>
            <a:r>
              <a:rPr lang="ru-RU" dirty="0" smtClean="0">
                <a:hlinkClick r:id="rId2" action="ppaction://hlinkpres?slideindex=1&amp;slidetitle="/>
              </a:rPr>
              <a:t>Перейти к лекции 5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285750" y="714375"/>
            <a:ext cx="8858250" cy="714375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357188" y="1428750"/>
            <a:ext cx="8786812" cy="5000625"/>
          </a:xfrm>
        </p:spPr>
        <p:txBody>
          <a:bodyPr/>
          <a:lstStyle/>
          <a:p>
            <a:pPr indent="-466725" algn="ctr" eaLnBrk="1" hangingPunct="1">
              <a:spcBef>
                <a:spcPct val="0"/>
              </a:spcBef>
              <a:buFontTx/>
              <a:buNone/>
            </a:pPr>
            <a:r>
              <a:rPr lang="ru-RU" sz="3200" b="1" smtClean="0"/>
              <a:t>Анализ новых социально-экономических условий выполнен в лекции № 2 «Менеджмент в постиндустриальном обществе».</a:t>
            </a:r>
          </a:p>
          <a:p>
            <a:pPr indent="-466725" algn="ctr" eaLnBrk="1" hangingPunct="1">
              <a:spcBef>
                <a:spcPct val="0"/>
              </a:spcBef>
              <a:buFontTx/>
              <a:buNone/>
            </a:pPr>
            <a:endParaRPr lang="ru-RU" sz="3200" b="1" smtClean="0"/>
          </a:p>
          <a:p>
            <a:pPr indent="-466725" algn="ctr" eaLnBrk="1" hangingPunct="1">
              <a:spcBef>
                <a:spcPct val="0"/>
              </a:spcBef>
              <a:buFontTx/>
              <a:buNone/>
            </a:pPr>
            <a:r>
              <a:rPr lang="ru-RU" sz="3200" b="1" smtClean="0"/>
              <a:t>Рекомендую Вам также обратиться к работам Д. Белла, Э. Тофлера, </a:t>
            </a:r>
            <a:br>
              <a:rPr lang="ru-RU" sz="3200" b="1" smtClean="0"/>
            </a:br>
            <a:r>
              <a:rPr lang="ru-RU" sz="3200" b="1" smtClean="0"/>
              <a:t>П. Друкера, </a:t>
            </a:r>
          </a:p>
          <a:p>
            <a:pPr indent="-466725" algn="ctr" eaLnBrk="1" hangingPunct="1">
              <a:spcBef>
                <a:spcPct val="0"/>
              </a:spcBef>
              <a:buFontTx/>
              <a:buNone/>
            </a:pPr>
            <a:r>
              <a:rPr lang="ru-RU" sz="3200" b="1" smtClean="0"/>
              <a:t>Ч. Хэнди, А. Швейцера.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285750" y="714375"/>
            <a:ext cx="8858250" cy="714375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56323" name="Содержимое 2"/>
          <p:cNvSpPr>
            <a:spLocks noGrp="1"/>
          </p:cNvSpPr>
          <p:nvPr>
            <p:ph idx="1"/>
          </p:nvPr>
        </p:nvSpPr>
        <p:spPr>
          <a:xfrm>
            <a:off x="357188" y="1214438"/>
            <a:ext cx="8786812" cy="5214937"/>
          </a:xfrm>
        </p:spPr>
        <p:txBody>
          <a:bodyPr/>
          <a:lstStyle/>
          <a:p>
            <a:pPr indent="-466725"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3200" b="1" dirty="0" smtClean="0"/>
              <a:t>	Организационно-культурный подход в менеджменте.</a:t>
            </a:r>
          </a:p>
          <a:p>
            <a:pPr indent="-466725" eaLnBrk="1" hangingPunct="1">
              <a:spcBef>
                <a:spcPct val="0"/>
              </a:spcBef>
              <a:buFontTx/>
              <a:buNone/>
              <a:defRPr/>
            </a:pPr>
            <a:endParaRPr lang="ru-RU" sz="3200" b="1" dirty="0" smtClean="0"/>
          </a:p>
          <a:p>
            <a:pPr indent="-466725" eaLnBrk="1" hangingPunct="1">
              <a:spcBef>
                <a:spcPct val="0"/>
              </a:spcBef>
              <a:buFontTx/>
              <a:buNone/>
              <a:defRPr/>
            </a:pPr>
            <a:endParaRPr lang="ru-RU" sz="3200" b="1" dirty="0" smtClean="0"/>
          </a:p>
          <a:p>
            <a:pPr indent="-466725" eaLnBrk="1" hangingPunct="1">
              <a:spcBef>
                <a:spcPct val="0"/>
              </a:spcBef>
              <a:buFontTx/>
              <a:buNone/>
              <a:defRPr/>
            </a:pPr>
            <a:r>
              <a:rPr lang="ru-RU" sz="3200" b="1" dirty="0" smtClean="0"/>
              <a:t>	</a:t>
            </a:r>
            <a:r>
              <a:rPr lang="ru-RU" sz="3200" b="1" dirty="0" smtClean="0"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</a:rPr>
              <a:t>В курсе «Психология менеджмента» мы акцентируем внимание на дифференциации подходов к феномену ОК.</a:t>
            </a:r>
          </a:p>
          <a:p>
            <a:pPr indent="-466725" eaLnBrk="1" hangingPunct="1">
              <a:spcBef>
                <a:spcPct val="0"/>
              </a:spcBef>
              <a:buFontTx/>
              <a:buNone/>
              <a:defRPr/>
            </a:pPr>
            <a:endParaRPr lang="ru-RU" sz="3200" b="1" dirty="0" smtClean="0"/>
          </a:p>
          <a:p>
            <a:pPr indent="-466725" eaLnBrk="1" hangingPunct="1">
              <a:spcBef>
                <a:spcPct val="0"/>
              </a:spcBef>
              <a:buFontTx/>
              <a:buNone/>
              <a:defRPr/>
            </a:pPr>
            <a:endParaRPr lang="ru-RU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285750" y="714375"/>
            <a:ext cx="8858250" cy="714375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56323" name="Содержимое 2"/>
          <p:cNvSpPr>
            <a:spLocks noGrp="1"/>
          </p:cNvSpPr>
          <p:nvPr>
            <p:ph idx="1"/>
          </p:nvPr>
        </p:nvSpPr>
        <p:spPr>
          <a:xfrm>
            <a:off x="142844" y="357166"/>
            <a:ext cx="9001156" cy="6072209"/>
          </a:xfrm>
        </p:spPr>
        <p:txBody>
          <a:bodyPr/>
          <a:lstStyle/>
          <a:p>
            <a:pPr marL="0" indent="-466725" eaLnBrk="1" hangingPunct="1">
              <a:spcBef>
                <a:spcPct val="0"/>
              </a:spcBef>
              <a:buFontTx/>
              <a:buNone/>
              <a:defRPr/>
            </a:pPr>
            <a:r>
              <a:rPr lang="ru-RU" sz="3200" b="1" dirty="0" smtClean="0"/>
              <a:t>Общепринятым определением ОК является определение Э. Шейна</a:t>
            </a:r>
            <a:r>
              <a:rPr lang="en-US" sz="3200" b="1" dirty="0" smtClean="0"/>
              <a:t> [</a:t>
            </a:r>
            <a:r>
              <a:rPr lang="ru-RU" sz="3200" b="1" dirty="0" smtClean="0"/>
              <a:t>3</a:t>
            </a:r>
            <a:r>
              <a:rPr lang="en-US" sz="3200" b="1" dirty="0" smtClean="0"/>
              <a:t>]</a:t>
            </a:r>
            <a:r>
              <a:rPr lang="ru-RU" sz="3200" b="1" dirty="0" smtClean="0"/>
              <a:t>.</a:t>
            </a:r>
          </a:p>
          <a:p>
            <a:pPr algn="just">
              <a:buFontTx/>
              <a:buNone/>
              <a:defRPr/>
            </a:pPr>
            <a:r>
              <a:rPr lang="ru-RU" sz="3200" b="1" dirty="0" smtClean="0"/>
              <a:t>	ОК - </a:t>
            </a:r>
            <a:r>
              <a:rPr lang="ru-RU" sz="3200" b="1" dirty="0" smtClean="0"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</a:rPr>
              <a:t>система коллективных базовых представлений, приобретаемых группой при разрешении проблем адаптации к внешней среде и внутренней интеграции, которые доказали свою эффективность и поэтому рассматриваются как ценность и передаются новым членам группы. </a:t>
            </a:r>
            <a:endParaRPr lang="ru-RU" sz="3200" b="1" dirty="0" smtClean="0"/>
          </a:p>
          <a:p>
            <a:pPr indent="-466725" eaLnBrk="1" hangingPunct="1">
              <a:spcBef>
                <a:spcPct val="0"/>
              </a:spcBef>
              <a:buFontTx/>
              <a:buNone/>
              <a:defRPr/>
            </a:pPr>
            <a:endParaRPr lang="ru-RU" sz="3200" b="1" dirty="0" smtClean="0"/>
          </a:p>
          <a:p>
            <a:pPr indent="-466725" eaLnBrk="1" hangingPunct="1">
              <a:spcBef>
                <a:spcPct val="0"/>
              </a:spcBef>
              <a:buFontTx/>
              <a:buNone/>
              <a:defRPr/>
            </a:pPr>
            <a:endParaRPr lang="ru-RU" sz="3200" b="1" dirty="0" smtClean="0">
              <a:effectLst>
                <a:outerShdw blurRad="15000" dist="13000" dir="54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indent="-466725" eaLnBrk="1" hangingPunct="1">
              <a:spcBef>
                <a:spcPct val="0"/>
              </a:spcBef>
              <a:buFontTx/>
              <a:buNone/>
              <a:defRPr/>
            </a:pPr>
            <a:endParaRPr lang="ru-RU" sz="3200" b="1" dirty="0" smtClean="0"/>
          </a:p>
          <a:p>
            <a:pPr indent="-466725" eaLnBrk="1" hangingPunct="1">
              <a:spcBef>
                <a:spcPct val="0"/>
              </a:spcBef>
              <a:buFontTx/>
              <a:buNone/>
              <a:defRPr/>
            </a:pPr>
            <a:endParaRPr lang="ru-RU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285750" y="714375"/>
            <a:ext cx="8858250" cy="714375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56323" name="Содержимое 2"/>
          <p:cNvSpPr>
            <a:spLocks noGrp="1"/>
          </p:cNvSpPr>
          <p:nvPr>
            <p:ph idx="1"/>
          </p:nvPr>
        </p:nvSpPr>
        <p:spPr>
          <a:xfrm>
            <a:off x="357188" y="1214438"/>
            <a:ext cx="8786812" cy="5214937"/>
          </a:xfrm>
        </p:spPr>
        <p:txBody>
          <a:bodyPr/>
          <a:lstStyle/>
          <a:p>
            <a:pPr indent="-466725" eaLnBrk="1" hangingPunct="1">
              <a:spcBef>
                <a:spcPct val="0"/>
              </a:spcBef>
              <a:buFontTx/>
              <a:buNone/>
              <a:defRPr/>
            </a:pPr>
            <a:r>
              <a:rPr lang="ru-RU" sz="3200" b="1" dirty="0" smtClean="0"/>
              <a:t>		Данное определение Э. Шейна является социально-психологическим по своей сути, хотя его принимают во внимание все исследователи организационной культуры, вне зависимости от их принадлежности к отрасли науки.</a:t>
            </a:r>
          </a:p>
          <a:p>
            <a:pPr indent="-466725" eaLnBrk="1" hangingPunct="1">
              <a:spcBef>
                <a:spcPct val="0"/>
              </a:spcBef>
              <a:buFontTx/>
              <a:buNone/>
              <a:defRPr/>
            </a:pPr>
            <a:endParaRPr lang="ru-RU" sz="3200" b="1" dirty="0" smtClean="0"/>
          </a:p>
          <a:p>
            <a:pPr indent="-466725" eaLnBrk="1" hangingPunct="1">
              <a:spcBef>
                <a:spcPct val="0"/>
              </a:spcBef>
              <a:buFontTx/>
              <a:buNone/>
              <a:defRPr/>
            </a:pPr>
            <a:r>
              <a:rPr lang="ru-RU" sz="3200" b="1" dirty="0" smtClean="0"/>
              <a:t>	</a:t>
            </a:r>
            <a:endParaRPr lang="ru-RU" sz="3200" b="1" dirty="0" smtClean="0">
              <a:effectLst>
                <a:outerShdw blurRad="15000" dist="13000" dir="54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indent="-466725" eaLnBrk="1" hangingPunct="1">
              <a:spcBef>
                <a:spcPct val="0"/>
              </a:spcBef>
              <a:buFontTx/>
              <a:buNone/>
              <a:defRPr/>
            </a:pPr>
            <a:endParaRPr lang="ru-RU" sz="3200" b="1" dirty="0" smtClean="0"/>
          </a:p>
          <a:p>
            <a:pPr indent="-466725" eaLnBrk="1" hangingPunct="1">
              <a:spcBef>
                <a:spcPct val="0"/>
              </a:spcBef>
              <a:buFontTx/>
              <a:buNone/>
              <a:defRPr/>
            </a:pPr>
            <a:endParaRPr lang="ru-RU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285750" y="714375"/>
            <a:ext cx="8858250" cy="714375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56323" name="Содержимое 2"/>
          <p:cNvSpPr>
            <a:spLocks noGrp="1"/>
          </p:cNvSpPr>
          <p:nvPr>
            <p:ph idx="1"/>
          </p:nvPr>
        </p:nvSpPr>
        <p:spPr>
          <a:xfrm>
            <a:off x="357188" y="5715000"/>
            <a:ext cx="8429625" cy="642938"/>
          </a:xfrm>
        </p:spPr>
        <p:txBody>
          <a:bodyPr/>
          <a:lstStyle/>
          <a:p>
            <a:pPr indent="-466725"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3200" b="1" dirty="0" smtClean="0"/>
              <a:t>	</a:t>
            </a:r>
            <a:r>
              <a:rPr lang="ru-RU" sz="3200" b="1" dirty="0" smtClean="0"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</a:rPr>
              <a:t>менеджерский подход к феномену ОК</a:t>
            </a:r>
          </a:p>
          <a:p>
            <a:pPr indent="-466725" eaLnBrk="1" hangingPunct="1">
              <a:spcBef>
                <a:spcPct val="0"/>
              </a:spcBef>
              <a:buFontTx/>
              <a:buNone/>
              <a:defRPr/>
            </a:pPr>
            <a:endParaRPr lang="ru-RU" sz="3200" b="1" dirty="0" smtClean="0"/>
          </a:p>
          <a:p>
            <a:pPr indent="-466725" eaLnBrk="1" hangingPunct="1">
              <a:spcBef>
                <a:spcPct val="0"/>
              </a:spcBef>
              <a:buFontTx/>
              <a:buNone/>
              <a:defRPr/>
            </a:pPr>
            <a:endParaRPr lang="ru-RU" sz="3200" b="1" dirty="0" smtClean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714375" y="428625"/>
          <a:ext cx="8286750" cy="5214938"/>
        </p:xfrm>
        <a:graphic>
          <a:graphicData uri="http://schemas.openxmlformats.org/presentationml/2006/ole">
            <p:oleObj spid="_x0000_s5122" name="Документ" r:id="rId3" imgW="5936788" imgH="368180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285750" y="714375"/>
            <a:ext cx="8858250" cy="714375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571500" y="150813"/>
          <a:ext cx="8215313" cy="5278437"/>
        </p:xfrm>
        <a:graphic>
          <a:graphicData uri="http://schemas.openxmlformats.org/presentationml/2006/ole">
            <p:oleObj spid="_x0000_s6146" name="Документ" r:id="rId3" imgW="5936788" imgH="4864836" progId="Word.Document.12">
              <p:embed/>
            </p:oleObj>
          </a:graphicData>
        </a:graphic>
      </p:graphicFrame>
      <p:sp>
        <p:nvSpPr>
          <p:cNvPr id="6148" name="Содержимое 4"/>
          <p:cNvSpPr>
            <a:spLocks noGrp="1"/>
          </p:cNvSpPr>
          <p:nvPr>
            <p:ph idx="1"/>
          </p:nvPr>
        </p:nvSpPr>
        <p:spPr>
          <a:xfrm>
            <a:off x="357188" y="5500688"/>
            <a:ext cx="8286750" cy="8572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b="1" smtClean="0"/>
              <a:t>Социально-психологический </a:t>
            </a:r>
            <a:br>
              <a:rPr lang="ru-RU" sz="2400" b="1" smtClean="0"/>
            </a:br>
            <a:r>
              <a:rPr lang="ru-RU" sz="2400" b="1" smtClean="0"/>
              <a:t>подход к феномену 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285750" y="714375"/>
            <a:ext cx="8858250" cy="714375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56323" name="Содержимое 2"/>
          <p:cNvSpPr>
            <a:spLocks noGrp="1"/>
          </p:cNvSpPr>
          <p:nvPr>
            <p:ph idx="1"/>
          </p:nvPr>
        </p:nvSpPr>
        <p:spPr>
          <a:xfrm>
            <a:off x="357188" y="2000250"/>
            <a:ext cx="8786812" cy="4429125"/>
          </a:xfrm>
        </p:spPr>
        <p:txBody>
          <a:bodyPr/>
          <a:lstStyle/>
          <a:p>
            <a:pPr indent="-466725"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3200" b="1" dirty="0" smtClean="0"/>
              <a:t>	Теме «Организационно-культурный подход в менеджменте»</a:t>
            </a:r>
          </a:p>
          <a:p>
            <a:pPr indent="-466725"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3200" b="1" dirty="0" smtClean="0"/>
              <a:t> посвящена лекция № 3.</a:t>
            </a:r>
          </a:p>
          <a:p>
            <a:pPr indent="-466725" eaLnBrk="1" hangingPunct="1">
              <a:spcBef>
                <a:spcPct val="0"/>
              </a:spcBef>
              <a:buFontTx/>
              <a:buNone/>
              <a:defRPr/>
            </a:pPr>
            <a:endParaRPr lang="ru-RU" sz="3200" b="1" dirty="0" smtClean="0"/>
          </a:p>
          <a:p>
            <a:pPr indent="-466725" eaLnBrk="1" hangingPunct="1">
              <a:spcBef>
                <a:spcPct val="0"/>
              </a:spcBef>
              <a:buFontTx/>
              <a:buNone/>
              <a:defRPr/>
            </a:pPr>
            <a:r>
              <a:rPr lang="ru-RU" sz="3200" b="1" dirty="0" smtClean="0"/>
              <a:t>	</a:t>
            </a:r>
            <a:endParaRPr lang="ru-RU" sz="3200" b="1" dirty="0" smtClean="0">
              <a:effectLst>
                <a:outerShdw blurRad="15000" dist="13000" dir="54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indent="-466725" eaLnBrk="1" hangingPunct="1">
              <a:spcBef>
                <a:spcPct val="0"/>
              </a:spcBef>
              <a:buFontTx/>
              <a:buNone/>
              <a:defRPr/>
            </a:pPr>
            <a:endParaRPr lang="ru-RU" sz="3200" b="1" dirty="0" smtClean="0"/>
          </a:p>
          <a:p>
            <a:pPr indent="-466725" eaLnBrk="1" hangingPunct="1">
              <a:spcBef>
                <a:spcPct val="0"/>
              </a:spcBef>
              <a:buFontTx/>
              <a:buNone/>
              <a:defRPr/>
            </a:pPr>
            <a:endParaRPr lang="ru-RU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285750" y="714375"/>
            <a:ext cx="8858250" cy="714375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56323" name="Содержимое 2"/>
          <p:cNvSpPr>
            <a:spLocks noGrp="1"/>
          </p:cNvSpPr>
          <p:nvPr>
            <p:ph idx="1"/>
          </p:nvPr>
        </p:nvSpPr>
        <p:spPr>
          <a:xfrm>
            <a:off x="357188" y="1214438"/>
            <a:ext cx="8786812" cy="5214937"/>
          </a:xfrm>
        </p:spPr>
        <p:txBody>
          <a:bodyPr/>
          <a:lstStyle/>
          <a:p>
            <a:pPr indent="-466725"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3200" b="1" dirty="0" smtClean="0"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</a:rPr>
              <a:t>	В лекции № 3 выполнен подробный теоретический анализ специфики изучения ОК в различных научных дисциплинах, анализ степени научной разработанности данной тематики в отечественной науке.</a:t>
            </a:r>
          </a:p>
          <a:p>
            <a:pPr indent="-466725" algn="ctr" eaLnBrk="1" hangingPunct="1">
              <a:spcBef>
                <a:spcPct val="0"/>
              </a:spcBef>
              <a:buFontTx/>
              <a:buNone/>
              <a:defRPr/>
            </a:pPr>
            <a:endParaRPr lang="ru-RU" sz="3200" b="1" dirty="0" smtClean="0">
              <a:effectLst>
                <a:outerShdw blurRad="15000" dist="13000" dir="54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indent="-466725" algn="ctr" eaLnBrk="1" hangingPunct="1">
              <a:spcBef>
                <a:spcPct val="0"/>
              </a:spcBef>
              <a:buFontTx/>
              <a:buNone/>
              <a:defRPr/>
            </a:pPr>
            <a:endParaRPr lang="ru-RU" sz="3200" b="1" dirty="0" smtClean="0">
              <a:effectLst>
                <a:outerShdw blurRad="15000" dist="13000" dir="54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indent="-466725" algn="ctr" eaLnBrk="1" hangingPunct="1">
              <a:spcBef>
                <a:spcPct val="0"/>
              </a:spcBef>
              <a:buFontTx/>
              <a:buNone/>
              <a:defRPr/>
            </a:pPr>
            <a:endParaRPr lang="ru-RU" sz="3200" b="1" dirty="0" smtClean="0">
              <a:effectLst>
                <a:outerShdw blurRad="15000" dist="13000" dir="54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indent="-466725" eaLnBrk="1" hangingPunct="1">
              <a:spcBef>
                <a:spcPct val="0"/>
              </a:spcBef>
              <a:buFontTx/>
              <a:buNone/>
              <a:defRPr/>
            </a:pPr>
            <a:r>
              <a:rPr lang="ru-RU" dirty="0" smtClean="0"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pres?slideindex=1&amp;slidetitle="/>
              </a:rPr>
              <a:t>Перейти к лекции 3 </a:t>
            </a:r>
            <a:endParaRPr lang="ru-RU" dirty="0" smtClean="0">
              <a:effectLst>
                <a:outerShdw blurRad="15000" dist="13000" dir="54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indent="-466725"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3200" b="1" dirty="0" smtClean="0">
                <a:effectLst>
                  <a:outerShdw blurRad="15000" dist="13000" dir="54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endParaRPr lang="en-US" sz="3200" b="1" dirty="0" smtClean="0">
              <a:effectLst>
                <a:outerShdw blurRad="15000" dist="13000" dir="54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indent="-466725" eaLnBrk="1" hangingPunct="1">
              <a:spcBef>
                <a:spcPct val="0"/>
              </a:spcBef>
              <a:buFontTx/>
              <a:buNone/>
              <a:defRPr/>
            </a:pPr>
            <a:endParaRPr lang="ru-RU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500062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b="1" smtClean="0"/>
              <a:t> </a:t>
            </a: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28625" y="1285875"/>
            <a:ext cx="8572500" cy="535781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3200" b="1" dirty="0" smtClean="0"/>
          </a:p>
          <a:p>
            <a:pPr algn="ctr" eaLnBrk="1" hangingPunct="1">
              <a:buFontTx/>
              <a:buNone/>
            </a:pPr>
            <a:r>
              <a:rPr lang="ru-RU" sz="3200" b="1" dirty="0" smtClean="0"/>
              <a:t>ВВЕДЕНИЕ</a:t>
            </a:r>
          </a:p>
          <a:p>
            <a:pPr algn="ctr" eaLnBrk="1" hangingPunct="1">
              <a:buFontTx/>
              <a:buNone/>
            </a:pPr>
            <a:r>
              <a:rPr lang="ru-RU" sz="3200" b="1" dirty="0" smtClean="0"/>
              <a:t>Зачем </a:t>
            </a:r>
          </a:p>
          <a:p>
            <a:pPr algn="ctr" eaLnBrk="1" hangingPunct="1">
              <a:buFontTx/>
              <a:buNone/>
            </a:pPr>
            <a:r>
              <a:rPr lang="ru-RU" sz="3200" b="1" dirty="0" smtClean="0"/>
              <a:t>организационному психологу психология менеджмента?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642938" y="357188"/>
            <a:ext cx="7572375" cy="2071687"/>
          </a:xfrm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>
          <a:xfrm>
            <a:off x="642938" y="1714500"/>
            <a:ext cx="7858125" cy="47148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b="1" dirty="0" smtClean="0"/>
              <a:t>Библиографический список: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sz="2400" dirty="0" smtClean="0"/>
              <a:t>1. </a:t>
            </a:r>
            <a:r>
              <a:rPr lang="ru-RU" sz="2400" dirty="0" err="1" smtClean="0"/>
              <a:t>Виханский</a:t>
            </a:r>
            <a:r>
              <a:rPr lang="ru-RU" sz="2400" dirty="0" smtClean="0"/>
              <a:t> О.С., Наумов А. И. 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Менеджмент: Учебник. — 3-е изд. — М.: кономистъ,2003.— 528 с.</a:t>
            </a:r>
            <a:r>
              <a:rPr lang="ru-RU" sz="2400" b="1" dirty="0" smtClean="0"/>
              <a:t> 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endParaRPr lang="ru-RU" sz="2400" dirty="0" smtClean="0"/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ru-RU" sz="2400" dirty="0" smtClean="0"/>
              <a:t>2. Шейн Э. «Организационная культура и лидерство». СПб.: Питер, 2007 – 336 с.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endParaRPr lang="ru-RU" sz="2400" dirty="0" smtClean="0"/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endParaRPr lang="ru-RU" sz="2400" dirty="0" smtClean="0"/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endParaRPr lang="ru-RU" sz="2400" dirty="0" smtClean="0"/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endParaRPr lang="ru-RU" sz="2400" dirty="0" smtClean="0"/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ru-RU" sz="2400" dirty="0" smtClean="0">
                <a:hlinkClick r:id="rId2" action="ppaction://hlinksldjump"/>
              </a:rPr>
              <a:t>Перейти к оглавлению.</a:t>
            </a:r>
            <a:endParaRPr lang="ru-RU" sz="2400" dirty="0" smtClean="0"/>
          </a:p>
          <a:p>
            <a:pPr algn="ctr" eaLnBrk="1" hangingPunct="1">
              <a:buFontTx/>
              <a:buNone/>
            </a:pPr>
            <a:endParaRPr lang="ru-RU" sz="2400" b="1" dirty="0" smtClean="0"/>
          </a:p>
          <a:p>
            <a:pPr eaLnBrk="1" hangingPunct="1">
              <a:buFontTx/>
              <a:buNone/>
            </a:pPr>
            <a:endParaRPr lang="ru-RU" sz="3200" b="1" dirty="0" smtClean="0"/>
          </a:p>
          <a:p>
            <a:pPr eaLnBrk="1" hangingPunct="1"/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642938" y="357188"/>
            <a:ext cx="7572375" cy="2071687"/>
          </a:xfrm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>
          <a:xfrm>
            <a:off x="642938" y="1714500"/>
            <a:ext cx="7858125" cy="47148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6600" b="1" dirty="0" smtClean="0"/>
              <a:t>Спасибо </a:t>
            </a:r>
          </a:p>
          <a:p>
            <a:pPr algn="ctr" eaLnBrk="1" hangingPunct="1">
              <a:buFontTx/>
              <a:buNone/>
            </a:pPr>
            <a:r>
              <a:rPr lang="ru-RU" sz="6600" b="1" dirty="0" smtClean="0"/>
              <a:t>за внимание!</a:t>
            </a:r>
          </a:p>
          <a:p>
            <a:pPr algn="ctr" eaLnBrk="1" hangingPunct="1">
              <a:buFontTx/>
              <a:buNone/>
            </a:pPr>
            <a:endParaRPr lang="ru-RU" sz="6600" b="1" dirty="0" smtClean="0"/>
          </a:p>
          <a:p>
            <a:pPr eaLnBrk="1" hangingPunct="1">
              <a:buNone/>
            </a:pPr>
            <a:r>
              <a:rPr lang="ru-RU" sz="1800" dirty="0" smtClean="0">
                <a:hlinkClick r:id="rId2" action="ppaction://hlinksldjump"/>
              </a:rPr>
              <a:t>Перейти к оглавлению.</a:t>
            </a:r>
            <a:endParaRPr lang="ru-RU" sz="1800" dirty="0" smtClean="0"/>
          </a:p>
          <a:p>
            <a:pPr algn="ctr" eaLnBrk="1" hangingPunct="1">
              <a:buFontTx/>
              <a:buNone/>
            </a:pPr>
            <a:endParaRPr lang="ru-RU" sz="6600" b="1" dirty="0" smtClean="0"/>
          </a:p>
          <a:p>
            <a:pPr eaLnBrk="1" hangingPunct="1">
              <a:buFontTx/>
              <a:buNone/>
            </a:pPr>
            <a:endParaRPr lang="ru-RU" sz="3200" b="1" dirty="0" smtClean="0"/>
          </a:p>
          <a:p>
            <a:pPr eaLnBrk="1" hangingPunct="1"/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714375" y="357188"/>
            <a:ext cx="8429625" cy="1571625"/>
          </a:xfrm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smtClean="0"/>
              <a:t> </a:t>
            </a:r>
            <a:r>
              <a:rPr lang="ru-RU" sz="4000" b="1" smtClean="0"/>
              <a:t>Психология менеджмента </a:t>
            </a: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500063" y="2000250"/>
            <a:ext cx="8183562" cy="4572000"/>
          </a:xfrm>
        </p:spPr>
        <p:txBody>
          <a:bodyPr/>
          <a:lstStyle/>
          <a:p>
            <a:pPr marL="107950" indent="-457200" eaLnBrk="1" hangingPunct="1">
              <a:spcBef>
                <a:spcPct val="0"/>
              </a:spcBef>
              <a:buFontTx/>
              <a:buNone/>
            </a:pPr>
            <a:r>
              <a:rPr lang="ru-RU" b="1" smtClean="0"/>
              <a:t>наука </a:t>
            </a:r>
          </a:p>
          <a:p>
            <a:pPr marL="107950" indent="-457200" eaLnBrk="1" hangingPunct="1">
              <a:spcBef>
                <a:spcPct val="0"/>
              </a:spcBef>
            </a:pPr>
            <a:r>
              <a:rPr lang="ru-RU" b="1" smtClean="0"/>
              <a:t>о психологическом содержании и структуре управленческой деятельности,  </a:t>
            </a:r>
          </a:p>
          <a:p>
            <a:pPr marL="107950" indent="-457200" eaLnBrk="1" hangingPunct="1">
              <a:spcBef>
                <a:spcPct val="0"/>
              </a:spcBef>
            </a:pPr>
            <a:r>
              <a:rPr lang="ru-RU" b="1" smtClean="0"/>
              <a:t>психологических особенностях личности руководителя,</a:t>
            </a:r>
          </a:p>
          <a:p>
            <a:pPr marL="107950" indent="-457200" eaLnBrk="1" hangingPunct="1">
              <a:spcBef>
                <a:spcPct val="0"/>
              </a:spcBef>
            </a:pPr>
            <a:r>
              <a:rPr lang="ru-RU" b="1" smtClean="0"/>
              <a:t>психологических закономерностях совместной деятельности по достижению организационных целей.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500062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b="1" smtClean="0"/>
              <a:t> </a:t>
            </a: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28625" y="1285875"/>
            <a:ext cx="8572500" cy="535781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3200" b="1" smtClean="0"/>
          </a:p>
          <a:p>
            <a:pPr algn="ctr" eaLnBrk="1" hangingPunct="1">
              <a:buFontTx/>
              <a:buNone/>
            </a:pPr>
            <a:r>
              <a:rPr lang="ru-RU" sz="3200" b="1" smtClean="0"/>
              <a:t>	Менеджмент  =  управление?</a:t>
            </a:r>
          </a:p>
          <a:p>
            <a:pPr algn="ctr" eaLnBrk="1" hangingPunct="1">
              <a:buFontTx/>
              <a:buNone/>
            </a:pPr>
            <a:endParaRPr lang="ru-RU" sz="3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500062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b="1" smtClean="0"/>
              <a:t> </a:t>
            </a: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28625" y="1285875"/>
            <a:ext cx="8572500" cy="535781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3200" b="1" smtClean="0"/>
          </a:p>
          <a:p>
            <a:pPr algn="ctr" eaLnBrk="1" hangingPunct="1">
              <a:buFontTx/>
              <a:buNone/>
            </a:pPr>
            <a:r>
              <a:rPr lang="ru-RU" sz="3200" b="1" smtClean="0"/>
              <a:t>Термин менеджмент имеет культурную обусловленность</a:t>
            </a:r>
          </a:p>
          <a:p>
            <a:pPr algn="ctr" eaLnBrk="1" hangingPunct="1">
              <a:buFontTx/>
              <a:buNone/>
            </a:pPr>
            <a:r>
              <a:rPr lang="ru-RU" sz="3200" b="1" smtClean="0"/>
              <a:t>(согласно Э. Шейну). </a:t>
            </a:r>
          </a:p>
          <a:p>
            <a:pPr algn="ctr" eaLnBrk="1" hangingPunct="1">
              <a:buFontTx/>
              <a:buNone/>
            </a:pPr>
            <a:r>
              <a:rPr lang="ru-RU" sz="3200" b="1" smtClean="0"/>
              <a:t>В нашем контексте </a:t>
            </a:r>
          </a:p>
          <a:p>
            <a:pPr algn="ctr" eaLnBrk="1" hangingPunct="1">
              <a:buFontTx/>
              <a:buNone/>
            </a:pPr>
            <a:r>
              <a:rPr lang="ru-RU" sz="3200" b="1" smtClean="0"/>
              <a:t>Менеджеры = Управленцы.</a:t>
            </a:r>
          </a:p>
          <a:p>
            <a:pPr algn="ctr" eaLnBrk="1" hangingPunct="1">
              <a:buFontTx/>
              <a:buNone/>
            </a:pPr>
            <a:r>
              <a:rPr lang="ru-RU" sz="3200" b="1" smtClean="0"/>
              <a:t>Эти люди являются </a:t>
            </a:r>
          </a:p>
          <a:p>
            <a:pPr algn="ctr" eaLnBrk="1" hangingPunct="1">
              <a:buFontTx/>
              <a:buNone/>
            </a:pPr>
            <a:r>
              <a:rPr lang="ru-RU" sz="3200" b="1" smtClean="0"/>
              <a:t>ключевыми людьми </a:t>
            </a:r>
          </a:p>
          <a:p>
            <a:pPr algn="ctr" eaLnBrk="1" hangingPunct="1">
              <a:buFontTx/>
              <a:buNone/>
            </a:pPr>
            <a:r>
              <a:rPr lang="ru-RU" sz="3200" b="1" smtClean="0"/>
              <a:t>в организации.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500062"/>
          </a:xfrm>
        </p:spPr>
        <p:txBody>
          <a:bodyPr/>
          <a:lstStyle/>
          <a:p>
            <a:pPr algn="ctr"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> </a:t>
            </a: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1285875" y="785813"/>
            <a:ext cx="7397750" cy="53403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r>
              <a:rPr lang="ru-RU" b="1" smtClean="0"/>
              <a:t>	Управление</a:t>
            </a:r>
            <a:r>
              <a:rPr lang="ru-RU" smtClean="0"/>
              <a:t> – это воздействие на организационную систему с целью её перевода из существующего в желательное состояние.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714375" y="357188"/>
            <a:ext cx="8429625" cy="1571625"/>
          </a:xfrm>
        </p:spPr>
        <p:txBody>
          <a:bodyPr/>
          <a:lstStyle/>
          <a:p>
            <a:pPr eaLnBrk="1" hangingPunct="1"/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000" smtClean="0"/>
              <a:t> </a:t>
            </a:r>
            <a:r>
              <a:rPr lang="ru-RU" sz="4000" b="1" smtClean="0"/>
              <a:t>Психология менеджмента </a:t>
            </a: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928688" y="2214563"/>
            <a:ext cx="7754937" cy="39116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b="1" smtClean="0"/>
              <a:t>это междисциплинарное научно-практическое направление.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b="1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b="1" smtClean="0"/>
              <a:t>Объект психологии менеджмента </a:t>
            </a:r>
            <a:r>
              <a:rPr lang="ru-RU" smtClean="0"/>
              <a:t>– управленческая деятельность, взаимодействие руководителя и работников организаций.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cking clock design templat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Ticking clock design template</Template>
  <TotalTime>763</TotalTime>
  <Words>602</Words>
  <Application>Microsoft Office PowerPoint</Application>
  <PresentationFormat>Экран (4:3)</PresentationFormat>
  <Paragraphs>244</Paragraphs>
  <Slides>41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3" baseType="lpstr">
      <vt:lpstr>Ticking clock design template</vt:lpstr>
      <vt:lpstr>Документ</vt:lpstr>
      <vt:lpstr>ПСИХОЛОГИЯ МЕНЕДЖМЕНТА </vt:lpstr>
      <vt:lpstr>УДК 159.9:070 ББК 88.4 </vt:lpstr>
      <vt:lpstr>Оглавление:</vt:lpstr>
      <vt:lpstr>     </vt:lpstr>
      <vt:lpstr>   Психология менеджмента   </vt:lpstr>
      <vt:lpstr>     </vt:lpstr>
      <vt:lpstr>     </vt:lpstr>
      <vt:lpstr>     </vt:lpstr>
      <vt:lpstr>   Психология менеджмента   </vt:lpstr>
      <vt:lpstr>   Психология менеджмента   </vt:lpstr>
      <vt:lpstr>   Психология менеджмента   </vt:lpstr>
      <vt:lpstr>  Элтон Мейо (1880-1949).  Доктрина человеческих отношений   </vt:lpstr>
      <vt:lpstr>  Развитие научного управления неразрывно связано с именем  </vt:lpstr>
      <vt:lpstr>Макс Вебер (1864-1920) </vt:lpstr>
      <vt:lpstr>   </vt:lpstr>
      <vt:lpstr>   </vt:lpstr>
      <vt:lpstr>   </vt:lpstr>
      <vt:lpstr>   </vt:lpstr>
      <vt:lpstr>   </vt:lpstr>
      <vt:lpstr>  Можно выделить 9 управленческих функций  (по О.С. Виханскому и А.И. Наумову):   </vt:lpstr>
      <vt:lpstr>  Можно выделить 9 управленческих функций:   </vt:lpstr>
      <vt:lpstr>  Можно выделить 9 управленческих функций:   </vt:lpstr>
      <vt:lpstr>     </vt:lpstr>
      <vt:lpstr>   МЕТОДЫ УПРАВЛЕНИЯ     </vt:lpstr>
      <vt:lpstr>    Алгоритм управленческой деятельности     </vt:lpstr>
      <vt:lpstr>    Эволюция подходов к управлению    </vt:lpstr>
      <vt:lpstr>    Управление     </vt:lpstr>
      <vt:lpstr>   Более подробно о содержательной сути феномена управления Вы также найдете в лекции № 1. </vt:lpstr>
      <vt:lpstr>   Более подробно об управленческих функциях и алгоритме управления Вы найдете в лекции № 6.  </vt:lpstr>
      <vt:lpstr>   Система управления. Подсистемы системы управления.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ПСИХОЛОГИЯ МЕНЕДЖМЕНТА</dc:title>
  <dc:creator>user</dc:creator>
  <cp:lastModifiedBy>sveta</cp:lastModifiedBy>
  <cp:revision>101</cp:revision>
  <dcterms:created xsi:type="dcterms:W3CDTF">2010-06-28T16:27:26Z</dcterms:created>
  <dcterms:modified xsi:type="dcterms:W3CDTF">2011-10-27T06:52:15Z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TC011594421049</vt:lpwstr>
  </property>
</Properties>
</file>